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47"/>
  </p:notesMasterIdLst>
  <p:sldIdLst>
    <p:sldId id="256" r:id="rId2"/>
    <p:sldId id="340" r:id="rId3"/>
    <p:sldId id="341" r:id="rId4"/>
    <p:sldId id="295" r:id="rId5"/>
    <p:sldId id="323" r:id="rId6"/>
    <p:sldId id="297" r:id="rId7"/>
    <p:sldId id="298" r:id="rId8"/>
    <p:sldId id="299" r:id="rId9"/>
    <p:sldId id="30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281" r:id="rId18"/>
    <p:sldId id="331" r:id="rId19"/>
    <p:sldId id="282" r:id="rId20"/>
    <p:sldId id="333" r:id="rId21"/>
    <p:sldId id="342" r:id="rId22"/>
    <p:sldId id="335" r:id="rId23"/>
    <p:sldId id="336" r:id="rId24"/>
    <p:sldId id="337" r:id="rId25"/>
    <p:sldId id="338" r:id="rId26"/>
    <p:sldId id="339" r:id="rId27"/>
    <p:sldId id="317" r:id="rId28"/>
    <p:sldId id="322" r:id="rId29"/>
    <p:sldId id="318" r:id="rId30"/>
    <p:sldId id="319" r:id="rId31"/>
    <p:sldId id="320" r:id="rId32"/>
    <p:sldId id="321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05" r:id="rId41"/>
    <p:sldId id="306" r:id="rId42"/>
    <p:sldId id="307" r:id="rId43"/>
    <p:sldId id="308" r:id="rId44"/>
    <p:sldId id="309" r:id="rId45"/>
    <p:sldId id="310" r:id="rId4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2" autoAdjust="0"/>
  </p:normalViewPr>
  <p:slideViewPr>
    <p:cSldViewPr snapToGrid="0"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03862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864931">
              <a:defRPr/>
            </a:pPr>
            <a:r>
              <a:rPr lang="en-US" dirty="0" smtClean="0"/>
              <a:t>One Solution: take over the interrupt descriptor table at module wrapper and switch the IDT with native at kernel wrapper</a:t>
            </a:r>
          </a:p>
          <a:p>
            <a:pPr marL="0" lvl="1" defTabSz="864931">
              <a:defRPr/>
            </a:pPr>
            <a:r>
              <a:rPr lang="en-US" dirty="0" smtClean="0"/>
              <a:t>Take over the IDT during DRK initialization and handle the interrupt based on the locations</a:t>
            </a:r>
            <a:endParaRPr lang="en-IN" dirty="0" smtClean="0"/>
          </a:p>
          <a:p>
            <a:pPr marL="0" lvl="1" defTabSz="864931">
              <a:defRPr/>
            </a:pP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FAF46317-C789-4988-8072-9284DD1620B7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FAF46317-C789-4988-8072-9284DD1620B7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Breaking: changing fields that should not be changed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Out: walking off the end of an array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Faults: injecting faults, changing return values to "error values"</a:t>
            </a:r>
          </a:p>
          <a:p>
            <a:endParaRPr lang="en"/>
          </a:p>
          <a:p>
            <a:pPr>
              <a:buNone/>
            </a:pPr>
            <a:r>
              <a:rPr lang="en"/>
              <a:t>Guided: forcing execution interleavings, symbolic execution, code coverage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FAF46317-C789-4988-8072-9284DD1620B7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FAF46317-C789-4988-8072-9284DD1620B7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3DF379-0CF8-48F8-A7DB-929F5455863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112568"/>
          </a:xfrm>
        </p:spPr>
        <p:txBody>
          <a:bodyPr/>
          <a:lstStyle>
            <a:lvl1pPr marL="320040" indent="-320040">
              <a:spcBef>
                <a:spcPts val="600"/>
              </a:spcBef>
              <a:buSzPct val="60000"/>
              <a:buFont typeface="Wingdings" pitchFamily="2" charset="2"/>
              <a:buChar char=""/>
              <a:defRPr sz="2800">
                <a:latin typeface="Calibri" pitchFamily="34" charset="0"/>
                <a:cs typeface="Calibri" pitchFamily="34" charset="0"/>
              </a:defRPr>
            </a:lvl1pPr>
            <a:lvl2pPr>
              <a:spcBef>
                <a:spcPts val="500"/>
              </a:spcBef>
              <a:defRPr sz="2400">
                <a:latin typeface="Calibri" pitchFamily="34" charset="0"/>
                <a:cs typeface="Calibri" pitchFamily="34" charset="0"/>
              </a:defRPr>
            </a:lvl2pPr>
            <a:lvl3pPr>
              <a:spcBef>
                <a:spcPts val="400"/>
              </a:spcBef>
              <a:defRPr sz="2000">
                <a:latin typeface="Calibri" pitchFamily="34" charset="0"/>
                <a:cs typeface="Calibri" pitchFamily="34" charset="0"/>
              </a:defRPr>
            </a:lvl3pPr>
            <a:lvl4pPr marL="1188720">
              <a:spcBef>
                <a:spcPts val="300"/>
              </a:spcBef>
              <a:defRPr sz="1800">
                <a:latin typeface="Calibri" pitchFamily="34" charset="0"/>
                <a:cs typeface="Calibri" pitchFamily="34" charset="0"/>
              </a:defRPr>
            </a:lvl4pPr>
            <a:lvl5pPr marL="1463040">
              <a:spcBef>
                <a:spcPts val="200"/>
              </a:spcBef>
              <a:defRPr sz="1600"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6542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034408" cy="45720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44008" y="1589567"/>
            <a:ext cx="4464495" cy="4572000"/>
          </a:xfrm>
        </p:spPr>
        <p:txBody>
          <a:bodyPr/>
          <a:lstStyle>
            <a:lvl1pPr>
              <a:defRPr sz="2600">
                <a:latin typeface="Calibri" pitchFamily="34" charset="0"/>
                <a:cs typeface="Calibri" pitchFamily="34" charset="0"/>
              </a:defRPr>
            </a:lvl1pPr>
            <a:lvl2pPr>
              <a:defRPr sz="22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3DF379-0CF8-48F8-A7DB-929F5455863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758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94460"/>
            <a:ext cx="8153400" cy="520330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0600" y="6629400"/>
            <a:ext cx="533400" cy="22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180376"/>
            <a:ext cx="8553450" cy="16459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kern="12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1547" y="6612409"/>
            <a:ext cx="533400" cy="24447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3DF379-0CF8-48F8-A7DB-929F54558632}" type="slidenum">
              <a:rPr lang="en-IN" kern="1200" smtClean="0">
                <a:latin typeface="Tw Cen MT"/>
                <a:ea typeface="+mn-ea"/>
                <a:cs typeface="+mn-cs"/>
              </a:rPr>
              <a:pPr/>
              <a:t>‹#›</a:t>
            </a:fld>
            <a:endParaRPr lang="en-IN" kern="1200" dirty="0">
              <a:latin typeface="Tw Cen MT"/>
              <a:ea typeface="+mn-ea"/>
              <a:cs typeface="+mn-cs"/>
            </a:endParaRPr>
          </a:p>
        </p:txBody>
      </p:sp>
      <p:sp>
        <p:nvSpPr>
          <p:cNvPr id="10" name="Shape 11"/>
          <p:cNvSpPr/>
          <p:nvPr userDrawn="1"/>
        </p:nvSpPr>
        <p:spPr>
          <a:xfrm>
            <a:off x="-665606" y="-881"/>
            <a:ext cx="1537610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1" name="Shape 12"/>
          <p:cNvSpPr/>
          <p:nvPr userDrawn="1"/>
        </p:nvSpPr>
        <p:spPr>
          <a:xfrm rot="10800000" flipH="1">
            <a:off x="-515880" y="-4976"/>
            <a:ext cx="117678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 flip="none" rotWithShape="1">
            <a:gsLst>
              <a:gs pos="0">
                <a:srgbClr val="003171">
                  <a:alpha val="73000"/>
                </a:srgbClr>
              </a:gs>
              <a:gs pos="100000">
                <a:schemeClr val="accent3">
                  <a:lumMod val="100000"/>
                  <a:alpha val="17000"/>
                </a:schemeClr>
              </a:gs>
            </a:gsLst>
            <a:lin ang="0" scaled="0"/>
            <a:tileRect/>
          </a:gradFill>
          <a:ln>
            <a:noFill/>
          </a:ln>
        </p:spPr>
        <p:txBody>
          <a:bodyPr wrap="square" lIns="91425" tIns="45700" rIns="91425" bIns="45700" anchor="ctr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367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itchFamily="2" charset="2"/>
        <a:buChar char="q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34050" y="689810"/>
            <a:ext cx="7875899" cy="166196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sz="4800" b="0" dirty="0" smtClean="0"/>
              <a:t>Knowledge Base for the Linux Kernel</a:t>
            </a:r>
            <a:endParaRPr lang="en" sz="4800" b="0" dirty="0"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309891" y="2796137"/>
            <a:ext cx="8496600" cy="261607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800" dirty="0">
                <a:solidFill>
                  <a:schemeClr val="lt2"/>
                </a:solidFill>
              </a:rPr>
              <a:t>Ashvin </a:t>
            </a:r>
            <a:r>
              <a:rPr lang="en" sz="2800" dirty="0" smtClean="0">
                <a:solidFill>
                  <a:schemeClr val="lt2"/>
                </a:solidFill>
              </a:rPr>
              <a:t>Goel</a:t>
            </a:r>
          </a:p>
          <a:p>
            <a:pPr lvl="0" algn="ctr" rtl="0">
              <a:buNone/>
            </a:pPr>
            <a:r>
              <a:rPr lang="en" sz="2800" dirty="0" smtClean="0">
                <a:solidFill>
                  <a:schemeClr val="lt2"/>
                </a:solidFill>
              </a:rPr>
              <a:t>University of Toronto</a:t>
            </a:r>
            <a:endParaRPr lang="en" sz="2800" dirty="0">
              <a:solidFill>
                <a:schemeClr val="lt2"/>
              </a:solidFill>
            </a:endParaRPr>
          </a:p>
          <a:p>
            <a:endParaRPr lang="en" dirty="0">
              <a:solidFill>
                <a:schemeClr val="lt2"/>
              </a:solidFill>
            </a:endParaRPr>
          </a:p>
          <a:p>
            <a:endParaRPr lang="en" sz="2400" dirty="0">
              <a:solidFill>
                <a:schemeClr val="lt2"/>
              </a:solidFill>
            </a:endParaRPr>
          </a:p>
          <a:p>
            <a:pPr lvl="0" algn="ctr"/>
            <a:r>
              <a:rPr lang="en" sz="1800" dirty="0"/>
              <a:t>Progress report for </a:t>
            </a:r>
            <a:r>
              <a:rPr lang="en" sz="1800" dirty="0" smtClean="0"/>
              <a:t>the </a:t>
            </a:r>
          </a:p>
          <a:p>
            <a:pPr lvl="0" algn="ctr"/>
            <a:r>
              <a:rPr lang="en-US" sz="1800" dirty="0" smtClean="0"/>
              <a:t>Advanced</a:t>
            </a:r>
            <a:r>
              <a:rPr lang="en-US" sz="1800" dirty="0"/>
              <a:t> Host Level </a:t>
            </a:r>
            <a:r>
              <a:rPr lang="en-US" sz="1800" dirty="0" smtClean="0"/>
              <a:t>Surveillance (AHLS) project</a:t>
            </a:r>
            <a:endParaRPr lang="en" sz="1800" dirty="0"/>
          </a:p>
          <a:p>
            <a:pPr algn="ctr">
              <a:buNone/>
            </a:pPr>
            <a:r>
              <a:rPr lang="en" sz="1800" dirty="0" smtClean="0"/>
              <a:t>May 2, 2013</a:t>
            </a:r>
            <a:endParaRPr lang="en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Granary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2"/>
          </p:nvPr>
        </p:nvSpPr>
        <p:spPr>
          <a:xfrm>
            <a:off x="4440025" y="1589567"/>
            <a:ext cx="4668479" cy="4572000"/>
          </a:xfrm>
        </p:spPr>
        <p:txBody>
          <a:bodyPr/>
          <a:lstStyle/>
          <a:p>
            <a:r>
              <a:rPr lang="en-US" dirty="0" smtClean="0"/>
              <a:t>Add kernel and module wrappers and </a:t>
            </a:r>
            <a:r>
              <a:rPr lang="en-US" dirty="0" err="1" smtClean="0"/>
              <a:t>watchpoints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Granary starts at module wrapper</a:t>
            </a:r>
          </a:p>
          <a:p>
            <a:pPr lvl="1"/>
            <a:r>
              <a:rPr lang="en-US" dirty="0" smtClean="0"/>
              <a:t>Granary stops at kernel wrapper 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overhead when kernel is </a:t>
            </a:r>
            <a:r>
              <a:rPr lang="en-US" dirty="0" smtClean="0"/>
              <a:t>running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Wrappers allow adding arbitrary integrity checking instrumentation code</a:t>
            </a:r>
          </a:p>
          <a:p>
            <a:r>
              <a:rPr lang="en-US" dirty="0" err="1" smtClean="0"/>
              <a:t>Watchpoints</a:t>
            </a:r>
            <a:r>
              <a:rPr lang="en-US" dirty="0" smtClean="0"/>
              <a:t> allow detecting data accesses</a:t>
            </a:r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10</a:t>
            </a:fld>
            <a:endParaRPr lang="en-IN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848" y="2664282"/>
            <a:ext cx="3960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23528" y="2736290"/>
            <a:ext cx="396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dist="50800" sx="1000" sy="1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5536" y="2880306"/>
            <a:ext cx="900000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Granary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483768" y="3596095"/>
            <a:ext cx="18000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Untrusted modules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5536" y="2160226"/>
            <a:ext cx="1800000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83768" y="2160226"/>
            <a:ext cx="1800200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3528" y="3596095"/>
            <a:ext cx="18000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Untrusted modules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3528" y="4885561"/>
            <a:ext cx="3960000" cy="288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Module wrapper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3528" y="3600386"/>
            <a:ext cx="3960000" cy="288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 wrapper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55576" y="1512154"/>
            <a:ext cx="3384376" cy="4392488"/>
          </a:xfrm>
          <a:custGeom>
            <a:avLst/>
            <a:gdLst>
              <a:gd name="connsiteX0" fmla="*/ 0 w 2485623"/>
              <a:gd name="connsiteY0" fmla="*/ 0 h 2676659"/>
              <a:gd name="connsiteX1" fmla="*/ 1120462 w 2485623"/>
              <a:gd name="connsiteY1" fmla="*/ 2665927 h 2676659"/>
              <a:gd name="connsiteX2" fmla="*/ 2485623 w 2485623"/>
              <a:gd name="connsiteY2" fmla="*/ 64394 h 267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623" h="2676659">
                <a:moveTo>
                  <a:pt x="0" y="0"/>
                </a:moveTo>
                <a:cubicBezTo>
                  <a:pt x="353096" y="1327597"/>
                  <a:pt x="706192" y="2655195"/>
                  <a:pt x="1120462" y="2665927"/>
                </a:cubicBezTo>
                <a:cubicBezTo>
                  <a:pt x="1534732" y="2676659"/>
                  <a:pt x="2010177" y="1370526"/>
                  <a:pt x="2485623" y="64394"/>
                </a:cubicBezTo>
              </a:path>
            </a:pathLst>
          </a:custGeom>
          <a:ln>
            <a:solidFill>
              <a:schemeClr val="accent4"/>
            </a:solidFill>
            <a:headEnd type="none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1516067" y="488556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/>
          <p:cNvSpPr/>
          <p:nvPr/>
        </p:nvSpPr>
        <p:spPr>
          <a:xfrm>
            <a:off x="3347864" y="3600386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/>
          <p:cNvSpPr txBox="1"/>
          <p:nvPr/>
        </p:nvSpPr>
        <p:spPr>
          <a:xfrm>
            <a:off x="519266" y="41923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</a:t>
            </a:r>
            <a:endParaRPr lang="en-IN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19678" y="4502520"/>
            <a:ext cx="607700" cy="39167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51920" y="42391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IN" dirty="0"/>
          </a:p>
        </p:txBody>
      </p:sp>
      <p:sp>
        <p:nvSpPr>
          <p:cNvPr id="53" name="TextBox 52"/>
          <p:cNvSpPr txBox="1"/>
          <p:nvPr/>
        </p:nvSpPr>
        <p:spPr>
          <a:xfrm>
            <a:off x="2270937" y="6370276"/>
            <a:ext cx="1739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Instrumented  code</a:t>
            </a:r>
            <a:endParaRPr lang="en-IN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3563888" y="3808777"/>
            <a:ext cx="607700" cy="39167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918857" y="5029578"/>
            <a:ext cx="546139" cy="1512464"/>
          </a:xfrm>
          <a:custGeom>
            <a:avLst/>
            <a:gdLst>
              <a:gd name="connsiteX0" fmla="*/ 361741 w 707884"/>
              <a:gd name="connsiteY0" fmla="*/ 0 h 1346479"/>
              <a:gd name="connsiteX1" fmla="*/ 693336 w 707884"/>
              <a:gd name="connsiteY1" fmla="*/ 482321 h 1346479"/>
              <a:gd name="connsiteX2" fmla="*/ 582805 w 707884"/>
              <a:gd name="connsiteY2" fmla="*/ 1085222 h 1346479"/>
              <a:gd name="connsiteX3" fmla="*/ 0 w 707884"/>
              <a:gd name="connsiteY3" fmla="*/ 1346479 h 134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884" h="1346479">
                <a:moveTo>
                  <a:pt x="361741" y="0"/>
                </a:moveTo>
                <a:cubicBezTo>
                  <a:pt x="509116" y="150725"/>
                  <a:pt x="656492" y="301451"/>
                  <a:pt x="693336" y="482321"/>
                </a:cubicBezTo>
                <a:cubicBezTo>
                  <a:pt x="730180" y="663191"/>
                  <a:pt x="698361" y="941196"/>
                  <a:pt x="582805" y="1085222"/>
                </a:cubicBezTo>
                <a:cubicBezTo>
                  <a:pt x="467249" y="1229248"/>
                  <a:pt x="233624" y="1287863"/>
                  <a:pt x="0" y="1346479"/>
                </a:cubicBezTo>
              </a:path>
            </a:pathLst>
          </a:cu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3192220" y="2986390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72936" y="3208393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40123" y="3214565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694582" y="5317778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122430" y="5682573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77754" y="5271572"/>
            <a:ext cx="155643" cy="13132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1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792" y="6257059"/>
            <a:ext cx="1739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</a:t>
            </a:r>
            <a:r>
              <a:rPr lang="en-US" dirty="0" err="1" smtClean="0"/>
              <a:t>watchpoint</a:t>
            </a:r>
            <a:endParaRPr lang="en-IN" dirty="0"/>
          </a:p>
        </p:txBody>
      </p:sp>
      <p:sp>
        <p:nvSpPr>
          <p:cNvPr id="37" name="Freeform 36"/>
          <p:cNvSpPr/>
          <p:nvPr/>
        </p:nvSpPr>
        <p:spPr>
          <a:xfrm flipV="1">
            <a:off x="849537" y="5345536"/>
            <a:ext cx="142604" cy="957987"/>
          </a:xfrm>
          <a:custGeom>
            <a:avLst/>
            <a:gdLst>
              <a:gd name="connsiteX0" fmla="*/ 361741 w 707884"/>
              <a:gd name="connsiteY0" fmla="*/ 0 h 1346479"/>
              <a:gd name="connsiteX1" fmla="*/ 693336 w 707884"/>
              <a:gd name="connsiteY1" fmla="*/ 482321 h 1346479"/>
              <a:gd name="connsiteX2" fmla="*/ 582805 w 707884"/>
              <a:gd name="connsiteY2" fmla="*/ 1085222 h 1346479"/>
              <a:gd name="connsiteX3" fmla="*/ 0 w 707884"/>
              <a:gd name="connsiteY3" fmla="*/ 1346479 h 134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884" h="1346479">
                <a:moveTo>
                  <a:pt x="361741" y="0"/>
                </a:moveTo>
                <a:cubicBezTo>
                  <a:pt x="509116" y="150725"/>
                  <a:pt x="656492" y="301451"/>
                  <a:pt x="693336" y="482321"/>
                </a:cubicBezTo>
                <a:cubicBezTo>
                  <a:pt x="730180" y="663191"/>
                  <a:pt x="698361" y="941196"/>
                  <a:pt x="582805" y="1085222"/>
                </a:cubicBezTo>
                <a:cubicBezTo>
                  <a:pt x="467249" y="1229248"/>
                  <a:pt x="233624" y="1287863"/>
                  <a:pt x="0" y="1346479"/>
                </a:cubicBezTo>
              </a:path>
            </a:pathLst>
          </a:custGeom>
          <a:ln>
            <a:solidFill>
              <a:schemeClr val="accent2"/>
            </a:solidFill>
            <a:headEnd type="triangle" w="med" len="lg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5413E-6 L 3.33333E-6 0.226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05413E-6 L 4.72222E-6 0.2264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43" grpId="0"/>
      <p:bldP spid="53" grpId="0"/>
      <p:bldP spid="42" grpId="0" animBg="1"/>
      <p:bldP spid="2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Entering/Exiting Instrumentation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243" name="Shape 243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How should intrumentation be started?</a:t>
            </a:r>
          </a:p>
          <a:p>
            <a:pPr lvl="1"/>
            <a:r>
              <a:rPr lang="en" dirty="0" smtClean="0"/>
              <a:t>Need to understand how we exit instrumentation</a:t>
            </a:r>
          </a:p>
          <a:p>
            <a:pPr lvl="0"/>
            <a:endParaRPr lang="en" dirty="0" smtClean="0"/>
          </a:p>
          <a:p>
            <a:pPr lvl="0"/>
            <a:r>
              <a:rPr lang="en" dirty="0" smtClean="0"/>
              <a:t>Exit instrumention occurs when:</a:t>
            </a:r>
          </a:p>
          <a:p>
            <a:pPr lvl="1"/>
            <a:r>
              <a:rPr lang="en" dirty="0" smtClean="0"/>
              <a:t>The module calls a kernel function</a:t>
            </a:r>
          </a:p>
          <a:p>
            <a:pPr lvl="1"/>
            <a:r>
              <a:rPr lang="en" dirty="0" smtClean="0"/>
              <a:t>The module returns to the kernel</a:t>
            </a:r>
          </a:p>
          <a:p>
            <a:pPr lvl="1"/>
            <a:r>
              <a:rPr lang="en" dirty="0" smtClean="0"/>
              <a:t>The module is interrupted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30466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Exiting Instrumentation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257" name="Shape 257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Consider case when a module calls a kernel function</a:t>
            </a:r>
          </a:p>
          <a:p>
            <a:pPr lvl="1"/>
            <a:r>
              <a:rPr lang="en" dirty="0" smtClean="0"/>
              <a:t>Granary exits instrumentation</a:t>
            </a:r>
          </a:p>
          <a:p>
            <a:pPr lvl="4"/>
            <a:endParaRPr lang="en" dirty="0" smtClean="0"/>
          </a:p>
          <a:p>
            <a:pPr lvl="0"/>
            <a:r>
              <a:rPr lang="en" dirty="0" smtClean="0"/>
              <a:t>Problem</a:t>
            </a:r>
          </a:p>
          <a:p>
            <a:pPr lvl="1"/>
            <a:r>
              <a:rPr lang="en" dirty="0" smtClean="0"/>
              <a:t>Arguments to kernel functions can contain pointers to module functions</a:t>
            </a:r>
          </a:p>
          <a:p>
            <a:pPr lvl="1"/>
            <a:r>
              <a:rPr lang="en" dirty="0" smtClean="0"/>
              <a:t>Granary needs to regain control when those pointers are executed</a:t>
            </a:r>
          </a:p>
          <a:p>
            <a:pPr lvl="4"/>
            <a:endParaRPr lang="en" dirty="0" smtClean="0"/>
          </a:p>
          <a:p>
            <a:r>
              <a:rPr lang="en" dirty="0" smtClean="0"/>
              <a:t>Solution</a:t>
            </a:r>
          </a:p>
          <a:p>
            <a:pPr lvl="1"/>
            <a:r>
              <a:rPr lang="en" dirty="0" smtClean="0"/>
              <a:t>Route control through a kernel function wrapper</a:t>
            </a:r>
          </a:p>
          <a:p>
            <a:pPr lvl="1"/>
            <a:r>
              <a:rPr lang="en" dirty="0" smtClean="0"/>
              <a:t>Wrapper changes pointers to module functions into pointers to shadow module functions</a:t>
            </a: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440618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dirty="0" smtClean="0"/>
              <a:t>Wrappers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274" name="Shape 274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A pointer to a </a:t>
            </a:r>
            <a:r>
              <a:rPr lang="en" dirty="0" smtClean="0">
                <a:latin typeface="Courier New" pitchFamily="49" charset="0"/>
                <a:cs typeface="Courier New" pitchFamily="49" charset="0"/>
                <a:sym typeface="Courier New"/>
              </a:rPr>
              <a:t>struct device_driver</a:t>
            </a:r>
            <a:r>
              <a:rPr lang="en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" dirty="0" smtClean="0"/>
              <a:t>is passed as an argument to a kernel function</a:t>
            </a:r>
            <a:endParaRPr lang="en" dirty="0"/>
          </a:p>
        </p:txBody>
      </p:sp>
      <p:grpSp>
        <p:nvGrpSpPr>
          <p:cNvPr id="6" name="Group 5"/>
          <p:cNvGrpSpPr/>
          <p:nvPr/>
        </p:nvGrpSpPr>
        <p:grpSpPr>
          <a:xfrm>
            <a:off x="1465882" y="3026011"/>
            <a:ext cx="1734532" cy="1787968"/>
            <a:chOff x="1465882" y="3129708"/>
            <a:chExt cx="1734532" cy="1787968"/>
          </a:xfrm>
        </p:grpSpPr>
        <p:sp>
          <p:nvSpPr>
            <p:cNvPr id="3" name="Rectangle 2"/>
            <p:cNvSpPr/>
            <p:nvPr/>
          </p:nvSpPr>
          <p:spPr bwMode="auto">
            <a:xfrm>
              <a:off x="1465882" y="3129708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(*probe);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465882" y="3487145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(*remove);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65882" y="3844582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(*shutdown);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465882" y="4202019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(*suspend);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465882" y="4559457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(*resume);</a:t>
              </a: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820146" y="2592373"/>
            <a:ext cx="3026004" cy="358219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" sz="1800" dirty="0">
                <a:latin typeface="Courier New" pitchFamily="49" charset="0"/>
                <a:cs typeface="Courier New" pitchFamily="49" charset="0"/>
                <a:sym typeface="Courier New"/>
              </a:rPr>
              <a:t>struct </a:t>
            </a:r>
            <a:r>
              <a:rPr lang="en" sz="1800" dirty="0" smtClean="0">
                <a:latin typeface="Courier New" pitchFamily="49" charset="0"/>
                <a:cs typeface="Courier New" pitchFamily="49" charset="0"/>
                <a:sym typeface="Courier New"/>
              </a:rPr>
              <a:t>device_driver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33913" y="2592369"/>
            <a:ext cx="3214541" cy="23661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e1000_probe: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push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rbp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mov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rsp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,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rbp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e1000_remove: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e1000_shutdown: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12" name="Straight Arrow Connector 11"/>
          <p:cNvCxnSpPr>
            <a:stCxn id="3" idx="3"/>
          </p:cNvCxnSpPr>
          <p:nvPr/>
        </p:nvCxnSpPr>
        <p:spPr>
          <a:xfrm flipV="1">
            <a:off x="3200414" y="2865748"/>
            <a:ext cx="1833499" cy="339373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</p:cNvCxnSpPr>
          <p:nvPr/>
        </p:nvCxnSpPr>
        <p:spPr>
          <a:xfrm>
            <a:off x="3200414" y="3562558"/>
            <a:ext cx="1833499" cy="396311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3200414" y="3919995"/>
            <a:ext cx="1833499" cy="536546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5033912" y="5118755"/>
            <a:ext cx="3214541" cy="66930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shadow(e1000_probe):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attach_granary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29" name="Straight Arrow Connector 28"/>
          <p:cNvCxnSpPr>
            <a:stCxn id="3" idx="3"/>
          </p:cNvCxnSpPr>
          <p:nvPr/>
        </p:nvCxnSpPr>
        <p:spPr>
          <a:xfrm>
            <a:off x="3200414" y="3205121"/>
            <a:ext cx="1833499" cy="2064463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auto">
          <a:xfrm>
            <a:off x="5033913" y="6128999"/>
            <a:ext cx="3214541" cy="38492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instrumented(e1000_probe)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30" name="Curved Connector 29"/>
          <p:cNvCxnSpPr>
            <a:stCxn id="22" idx="2"/>
            <a:endCxn id="32" idx="0"/>
          </p:cNvCxnSpPr>
          <p:nvPr/>
        </p:nvCxnSpPr>
        <p:spPr>
          <a:xfrm rot="16200000" flipH="1">
            <a:off x="6470713" y="5958527"/>
            <a:ext cx="340941" cy="1"/>
          </a:xfrm>
          <a:prstGeom prst="curvedConnector3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7428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dirty="0" smtClean="0"/>
              <a:t>Automatic Wrapper Generation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14</a:t>
            </a:fld>
            <a:endParaRPr lang="en-IN" dirty="0"/>
          </a:p>
        </p:txBody>
      </p:sp>
      <p:sp>
        <p:nvSpPr>
          <p:cNvPr id="282" name="Shape 282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Static analysis of the kernel is used to automatically generate type-specific wrappers</a:t>
            </a:r>
          </a:p>
          <a:p>
            <a:pPr lvl="1"/>
            <a:r>
              <a:rPr lang="en" dirty="0" smtClean="0"/>
              <a:t>Exposes rich type information for security enforcement</a:t>
            </a:r>
          </a:p>
          <a:p>
            <a:pPr lvl="1"/>
            <a:endParaRPr lang="en" dirty="0"/>
          </a:p>
        </p:txBody>
      </p:sp>
      <p:sp>
        <p:nvSpPr>
          <p:cNvPr id="285" name="Shape 285"/>
          <p:cNvSpPr txBox="1"/>
          <p:nvPr/>
        </p:nvSpPr>
        <p:spPr>
          <a:xfrm>
            <a:off x="604685" y="3234972"/>
            <a:ext cx="3656224" cy="276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struct device_driver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(*probe)(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(*remove)(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void (*shutdown)(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(*suspend)(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(*resume)(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  ...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const struct dev_pm_ops *pm;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4440614" y="3234972"/>
            <a:ext cx="4118923" cy="276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TYPE_WRAPPER(struct device_driver,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PRE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WRAP_FUNC(arg.probe);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WRAP_FUNC(arg.remove);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WRAP_FUNC(arg.shutdown);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WRAP_FUNC(arg.suspend);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WRAP_FUNC(arg.resume);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POST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WRAP_RECURSIVE(arg.pm);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})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950942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Instrumenting Data Accesses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15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Wrappers allow instrumenting module code</a:t>
            </a:r>
          </a:p>
          <a:p>
            <a:r>
              <a:rPr lang="en-US" dirty="0" smtClean="0"/>
              <a:t>However, module code can access arbitrary data</a:t>
            </a:r>
          </a:p>
          <a:p>
            <a:r>
              <a:rPr lang="en-US" dirty="0" smtClean="0"/>
              <a:t>Need to instrument data accesses</a:t>
            </a:r>
          </a:p>
          <a:p>
            <a:pPr lvl="1"/>
            <a:r>
              <a:rPr lang="en-US" dirty="0" smtClean="0"/>
              <a:t>Helps determine whether they should be allowed</a:t>
            </a:r>
          </a:p>
          <a:p>
            <a:endParaRPr lang="en-US" dirty="0" smtClean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Use type-specific </a:t>
            </a:r>
            <a:r>
              <a:rPr lang="en-US" dirty="0" err="1" smtClean="0"/>
              <a:t>watchpoints</a:t>
            </a:r>
            <a:r>
              <a:rPr lang="en-US" dirty="0" smtClean="0"/>
              <a:t> to watch memory</a:t>
            </a:r>
          </a:p>
        </p:txBody>
      </p:sp>
    </p:spTree>
    <p:extLst>
      <p:ext uri="{BB962C8B-B14F-4D97-AF65-F5344CB8AC3E}">
        <p14:creationId xmlns:p14="http://schemas.microsoft.com/office/powerpoint/2010/main" val="36640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Type-Specific </a:t>
            </a:r>
            <a:r>
              <a:rPr lang="en-US" dirty="0" err="1" smtClean="0"/>
              <a:t>Watchpoints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16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Software-based </a:t>
            </a:r>
            <a:r>
              <a:rPr lang="en-US" dirty="0" err="1" smtClean="0"/>
              <a:t>watchpoints</a:t>
            </a:r>
            <a:r>
              <a:rPr lang="en-US" dirty="0" smtClean="0"/>
              <a:t> that </a:t>
            </a:r>
            <a:r>
              <a:rPr lang="en-US" dirty="0"/>
              <a:t>triggers the invocation of a </a:t>
            </a:r>
            <a:r>
              <a:rPr lang="en-US" dirty="0" smtClean="0"/>
              <a:t>function </a:t>
            </a:r>
            <a:r>
              <a:rPr lang="en-US" dirty="0"/>
              <a:t>when </a:t>
            </a:r>
            <a:r>
              <a:rPr lang="en-US" dirty="0" smtClean="0"/>
              <a:t>any watched </a:t>
            </a:r>
            <a:r>
              <a:rPr lang="en-US" dirty="0"/>
              <a:t>memory </a:t>
            </a:r>
            <a:r>
              <a:rPr lang="en-US" dirty="0" smtClean="0"/>
              <a:t>of a specific type is accessed</a:t>
            </a:r>
          </a:p>
          <a:p>
            <a:pPr lvl="1"/>
            <a:r>
              <a:rPr lang="en-US" dirty="0" smtClean="0"/>
              <a:t>For example, when a module (e.g., a file </a:t>
            </a:r>
            <a:r>
              <a:rPr lang="en-US" dirty="0" err="1" smtClean="0"/>
              <a:t>sytem</a:t>
            </a:r>
            <a:r>
              <a:rPr lang="en-US" dirty="0" smtClean="0"/>
              <a:t> module) accesses any </a:t>
            </a:r>
            <a:r>
              <a:rPr lang="en-US" dirty="0" err="1" smtClean="0"/>
              <a:t>inode</a:t>
            </a:r>
            <a:r>
              <a:rPr lang="en-US" dirty="0" smtClean="0"/>
              <a:t> structure, an </a:t>
            </a:r>
            <a:r>
              <a:rPr lang="en-US" dirty="0" err="1" smtClean="0"/>
              <a:t>inode</a:t>
            </a:r>
            <a:r>
              <a:rPr lang="en-US" dirty="0" smtClean="0"/>
              <a:t>-specific </a:t>
            </a:r>
            <a:r>
              <a:rPr lang="en-US" dirty="0" err="1" smtClean="0"/>
              <a:t>watchpoint</a:t>
            </a:r>
            <a:r>
              <a:rPr lang="en-US" dirty="0" smtClean="0"/>
              <a:t> function is invoked</a:t>
            </a:r>
          </a:p>
          <a:p>
            <a:pPr lvl="1"/>
            <a:endParaRPr lang="en-US" dirty="0"/>
          </a:p>
          <a:p>
            <a:r>
              <a:rPr lang="en-US" dirty="0" smtClean="0"/>
              <a:t>Using </a:t>
            </a:r>
            <a:r>
              <a:rPr lang="en-US" dirty="0" err="1" smtClean="0"/>
              <a:t>watchpoints</a:t>
            </a:r>
            <a:r>
              <a:rPr lang="en-US" dirty="0" smtClean="0"/>
              <a:t> for</a:t>
            </a:r>
          </a:p>
          <a:p>
            <a:pPr lvl="1"/>
            <a:r>
              <a:rPr lang="en-US" dirty="0" smtClean="0"/>
              <a:t>Enforcing </a:t>
            </a:r>
            <a:r>
              <a:rPr lang="en-US" dirty="0"/>
              <a:t>fine-grained memory access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etecting </a:t>
            </a:r>
            <a:r>
              <a:rPr lang="en-US" dirty="0"/>
              <a:t>buffer </a:t>
            </a:r>
            <a:r>
              <a:rPr lang="en-US" dirty="0" smtClean="0"/>
              <a:t>overflows</a:t>
            </a:r>
          </a:p>
          <a:p>
            <a:pPr lvl="1"/>
            <a:r>
              <a:rPr lang="en-US" dirty="0" smtClean="0"/>
              <a:t>Detecting read-before-write bugs, double free bugs</a:t>
            </a:r>
          </a:p>
          <a:p>
            <a:pPr lvl="1"/>
            <a:r>
              <a:rPr lang="en-US" dirty="0" smtClean="0"/>
              <a:t>Detecting memory leaks using a garbage collector for 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Current Status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17</a:t>
            </a:fld>
            <a:endParaRPr lang="en-IN" dirty="0"/>
          </a:p>
        </p:txBody>
      </p:sp>
      <p:sp>
        <p:nvSpPr>
          <p:cNvPr id="310" name="Shape 310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Building a system for Linux called </a:t>
            </a:r>
            <a:r>
              <a:rPr lang="en" b="1" dirty="0" smtClean="0">
                <a:solidFill>
                  <a:schemeClr val="accent1"/>
                </a:solidFill>
              </a:rPr>
              <a:t>Granary</a:t>
            </a:r>
            <a:r>
              <a:rPr lang="en" dirty="0" smtClean="0"/>
              <a:t> that</a:t>
            </a:r>
          </a:p>
          <a:p>
            <a:pPr lvl="1"/>
            <a:r>
              <a:rPr lang="en" dirty="0" smtClean="0"/>
              <a:t>Instruments arbitrary, binary Linux kernel modules</a:t>
            </a:r>
          </a:p>
          <a:p>
            <a:pPr lvl="1"/>
            <a:r>
              <a:rPr lang="en" dirty="0" smtClean="0"/>
              <a:t>Imposes no overhead when running core kernel code</a:t>
            </a:r>
          </a:p>
          <a:p>
            <a:pPr lvl="1"/>
            <a:r>
              <a:rPr lang="en" dirty="0" smtClean="0"/>
              <a:t>Uses type-specific wrappers for interposing on all code crossing the kernel/module boundary</a:t>
            </a:r>
          </a:p>
          <a:p>
            <a:pPr lvl="1"/>
            <a:r>
              <a:rPr lang="en" dirty="0" smtClean="0"/>
              <a:t>Uses type-specific watchpoints for interposing on data accesses by module code</a:t>
            </a:r>
          </a:p>
          <a:p>
            <a:pPr lvl="4"/>
            <a:endParaRPr lang="en" dirty="0" smtClean="0"/>
          </a:p>
          <a:p>
            <a:pPr lvl="0"/>
            <a:r>
              <a:rPr lang="en" dirty="0" smtClean="0"/>
              <a:t>Initial experiments show that complete module instrumentation and analysis is feasible and efficient</a:t>
            </a:r>
          </a:p>
          <a:p>
            <a:pPr lvl="1"/>
            <a:r>
              <a:rPr lang="en" dirty="0" smtClean="0"/>
              <a:t>10-50% decrease in network throughput when instrumenting a network device driver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Future Work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18</a:t>
            </a:fld>
            <a:endParaRPr lang="en-IN" dirty="0"/>
          </a:p>
        </p:txBody>
      </p:sp>
      <p:sp>
        <p:nvSpPr>
          <p:cNvPr id="310" name="Shape 310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" dirty="0" smtClean="0"/>
              <a:t>Work on understanding module behavior</a:t>
            </a:r>
          </a:p>
          <a:p>
            <a:pPr lvl="1"/>
            <a:r>
              <a:rPr lang="en-US" dirty="0" smtClean="0"/>
              <a:t>For enforcing safety </a:t>
            </a:r>
            <a:r>
              <a:rPr lang="en-US" dirty="0"/>
              <a:t>and resource </a:t>
            </a:r>
            <a:r>
              <a:rPr lang="en-US" dirty="0" smtClean="0"/>
              <a:t>usage</a:t>
            </a:r>
            <a:endParaRPr lang="en-US" dirty="0"/>
          </a:p>
          <a:p>
            <a:pPr lvl="2"/>
            <a:r>
              <a:rPr lang="en-US" dirty="0"/>
              <a:t>Is the module reading uninitialized or unallocated memory?</a:t>
            </a:r>
          </a:p>
          <a:p>
            <a:pPr lvl="2"/>
            <a:r>
              <a:rPr lang="en-US" dirty="0"/>
              <a:t>Is the module passing arguments or returning values of wrong type?</a:t>
            </a:r>
          </a:p>
          <a:p>
            <a:pPr lvl="2"/>
            <a:r>
              <a:rPr lang="en-US" dirty="0"/>
              <a:t>Is the module leaking memory, or consuming too many resources?</a:t>
            </a:r>
            <a:endParaRPr lang="en" dirty="0" smtClean="0"/>
          </a:p>
          <a:p>
            <a:pPr lvl="1"/>
            <a:r>
              <a:rPr lang="en" dirty="0" smtClean="0"/>
              <a:t>For enforcing security policies</a:t>
            </a:r>
          </a:p>
          <a:p>
            <a:pPr lvl="2"/>
            <a:r>
              <a:rPr lang="en-US" dirty="0" smtClean="0"/>
              <a:t>What data is owned and can be modified by </a:t>
            </a:r>
            <a:r>
              <a:rPr lang="en-US" dirty="0"/>
              <a:t>modules</a:t>
            </a:r>
          </a:p>
          <a:p>
            <a:pPr lvl="2"/>
            <a:r>
              <a:rPr lang="en-US" dirty="0"/>
              <a:t>What </a:t>
            </a:r>
            <a:r>
              <a:rPr lang="en-US" dirty="0" smtClean="0"/>
              <a:t>data can </a:t>
            </a:r>
            <a:r>
              <a:rPr lang="en-US" dirty="0"/>
              <a:t>be referenced by modules</a:t>
            </a:r>
          </a:p>
          <a:p>
            <a:pPr lvl="2"/>
            <a:r>
              <a:rPr lang="en-US" dirty="0"/>
              <a:t>What functions can be called by </a:t>
            </a:r>
            <a:r>
              <a:rPr lang="en-US" dirty="0" smtClean="0"/>
              <a:t>modules</a:t>
            </a:r>
          </a:p>
          <a:p>
            <a:pPr lvl="2"/>
            <a:r>
              <a:rPr lang="en-US" dirty="0" smtClean="0"/>
              <a:t>What functions can the kernel call on behalf of modules</a:t>
            </a:r>
          </a:p>
          <a:p>
            <a:pPr lvl="2"/>
            <a:endParaRPr lang="en-US" dirty="0"/>
          </a:p>
          <a:p>
            <a:r>
              <a:rPr lang="en-US" dirty="0" smtClean="0"/>
              <a:t>This understanding will help provide event source for detecting anomalous kernel/module behavior</a:t>
            </a:r>
            <a:endParaRPr lang="en-US" dirty="0"/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26632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Thanks!</a:t>
            </a:r>
            <a:endParaRPr lang="e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19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is to detect attacks on operating system kernels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Focus on kernel rootkits</a:t>
            </a:r>
          </a:p>
          <a:p>
            <a:pPr lvl="1"/>
            <a:r>
              <a:rPr lang="en-US" dirty="0"/>
              <a:t>Exploits that are designed to hide their presence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open backdoors, steal information or actively disable kernel-based </a:t>
            </a:r>
            <a:r>
              <a:rPr lang="en-US" dirty="0" smtClean="0"/>
              <a:t>defenses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Attack method</a:t>
            </a:r>
          </a:p>
          <a:p>
            <a:pPr lvl="1"/>
            <a:r>
              <a:rPr lang="en-US" dirty="0" smtClean="0"/>
              <a:t>Rootkits target buggy or vulnerable modules</a:t>
            </a:r>
          </a:p>
          <a:p>
            <a:pPr lvl="1"/>
            <a:r>
              <a:rPr lang="en-US" dirty="0" smtClean="0"/>
              <a:t>Rootkits are implemented as modules</a:t>
            </a:r>
          </a:p>
        </p:txBody>
      </p:sp>
    </p:spTree>
    <p:extLst>
      <p:ext uri="{BB962C8B-B14F-4D97-AF65-F5344CB8AC3E}">
        <p14:creationId xmlns:p14="http://schemas.microsoft.com/office/powerpoint/2010/main" val="54473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20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perform experimentation with the Linux kernel knowledge base to determine: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hether it detects known rootkits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hether it generates false alarms for benign modules 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We plan to make the following available to the project as we build it:</a:t>
            </a:r>
          </a:p>
          <a:p>
            <a:pPr lvl="1"/>
            <a:r>
              <a:rPr lang="en-US" dirty="0" smtClean="0"/>
              <a:t>All code for Granary</a:t>
            </a:r>
          </a:p>
          <a:p>
            <a:pPr lvl="1"/>
            <a:r>
              <a:rPr lang="en-US" dirty="0" smtClean="0"/>
              <a:t>All code for analyzing and testing module behavior</a:t>
            </a:r>
          </a:p>
          <a:p>
            <a:pPr lvl="1"/>
            <a:r>
              <a:rPr lang="en-US" dirty="0"/>
              <a:t>Security policy knowledge </a:t>
            </a:r>
            <a:r>
              <a:rPr lang="en-US" dirty="0" smtClean="0"/>
              <a:t>base</a:t>
            </a:r>
          </a:p>
          <a:p>
            <a:pPr lvl="1"/>
            <a:r>
              <a:rPr lang="en-US" dirty="0" smtClean="0"/>
              <a:t>All of this code will run on standard x86 machines, running    a Linux kernel with some modifications for Granary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2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the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21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Instrument binary kernel modules at runtime</a:t>
            </a:r>
          </a:p>
          <a:p>
            <a:pPr lvl="1"/>
            <a:r>
              <a:rPr lang="en-US" dirty="0" smtClean="0"/>
              <a:t>No need for module source code to be available</a:t>
            </a:r>
          </a:p>
          <a:p>
            <a:pPr lvl="1"/>
            <a:r>
              <a:rPr lang="en-US" dirty="0" smtClean="0"/>
              <a:t>Any module code can be instrumented</a:t>
            </a:r>
          </a:p>
          <a:p>
            <a:endParaRPr lang="en-US" dirty="0"/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/>
              <a:t>Kernel drivers and modules tend to be more buggy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efficient to monitor modules than entire kernel</a:t>
            </a:r>
          </a:p>
          <a:p>
            <a:pPr lvl="1"/>
            <a:r>
              <a:rPr lang="en-US" dirty="0"/>
              <a:t>Adding more comprehensive instrumentation is feasible</a:t>
            </a:r>
          </a:p>
          <a:p>
            <a:pPr lvl="1"/>
            <a:r>
              <a:rPr lang="en-US" dirty="0" smtClean="0"/>
              <a:t>Boundary </a:t>
            </a:r>
            <a:r>
              <a:rPr lang="en-US" dirty="0"/>
              <a:t>between </a:t>
            </a:r>
            <a:r>
              <a:rPr lang="en-US" dirty="0" smtClean="0"/>
              <a:t>core </a:t>
            </a:r>
            <a:r>
              <a:rPr lang="en-US" dirty="0"/>
              <a:t>kernel and </a:t>
            </a:r>
            <a:r>
              <a:rPr lang="en-US" dirty="0" smtClean="0"/>
              <a:t>modules </a:t>
            </a:r>
            <a:r>
              <a:rPr lang="en-US" dirty="0"/>
              <a:t>is better defined, and hence is likely to provide us with </a:t>
            </a:r>
            <a:r>
              <a:rPr lang="en-US" dirty="0" smtClean="0"/>
              <a:t>rich information </a:t>
            </a:r>
            <a:r>
              <a:rPr lang="en-US" dirty="0"/>
              <a:t>for the knowledge </a:t>
            </a:r>
            <a:r>
              <a:rPr lang="en-US" dirty="0" smtClean="0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65418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Importance of Kernel Security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Kernel is fully privileged</a:t>
            </a:r>
          </a:p>
          <a:p>
            <a:endParaRPr lang="en-US" dirty="0" smtClean="0"/>
          </a:p>
          <a:p>
            <a:r>
              <a:rPr lang="en-US" dirty="0" smtClean="0"/>
              <a:t>Kernel compromises are devastating</a:t>
            </a:r>
          </a:p>
          <a:p>
            <a:pPr lvl="1"/>
            <a:r>
              <a:rPr lang="en-US" dirty="0" smtClean="0"/>
              <a:t>Remote attacker takes control of (i.e., owns) machine</a:t>
            </a:r>
          </a:p>
          <a:p>
            <a:pPr lvl="1"/>
            <a:r>
              <a:rPr lang="en-US" dirty="0" smtClean="0"/>
              <a:t>Local user gets root privilege</a:t>
            </a:r>
          </a:p>
          <a:p>
            <a:pPr lvl="1"/>
            <a:endParaRPr lang="en-US" dirty="0"/>
          </a:p>
          <a:p>
            <a:r>
              <a:rPr lang="en-US" dirty="0" smtClean="0"/>
              <a:t>Vulnerabilities in the Linux kernel</a:t>
            </a:r>
          </a:p>
          <a:p>
            <a:pPr lvl="1"/>
            <a:r>
              <a:rPr lang="en-US" dirty="0" smtClean="0"/>
              <a:t>Vulnerabilities </a:t>
            </a:r>
            <a:r>
              <a:rPr lang="en-US" dirty="0"/>
              <a:t>are routinely discovered in Linux</a:t>
            </a:r>
          </a:p>
          <a:p>
            <a:pPr lvl="1"/>
            <a:r>
              <a:rPr lang="en-US" dirty="0"/>
              <a:t>CVE 2010: 145 vulnerabilities in Linux </a:t>
            </a:r>
            <a:r>
              <a:rPr lang="en-US" dirty="0" smtClean="0"/>
              <a:t>kernel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246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the Kernel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23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Gain </a:t>
            </a:r>
            <a:r>
              <a:rPr lang="en-US" dirty="0"/>
              <a:t>limited access to the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Exploit </a:t>
            </a:r>
            <a:r>
              <a:rPr lang="en-US" dirty="0"/>
              <a:t>a known software vulnerability</a:t>
            </a:r>
          </a:p>
          <a:p>
            <a:pPr lvl="2"/>
            <a:r>
              <a:rPr lang="en-US" dirty="0"/>
              <a:t>E.g., </a:t>
            </a:r>
            <a:r>
              <a:rPr lang="en-US" dirty="0" smtClean="0"/>
              <a:t>crack </a:t>
            </a:r>
            <a:r>
              <a:rPr lang="en-US" dirty="0"/>
              <a:t>weak </a:t>
            </a:r>
            <a:r>
              <a:rPr lang="en-US" dirty="0" smtClean="0"/>
              <a:t>password, </a:t>
            </a:r>
            <a:r>
              <a:rPr lang="en-US" dirty="0"/>
              <a:t>buffer </a:t>
            </a:r>
            <a:r>
              <a:rPr lang="en-US" dirty="0" smtClean="0"/>
              <a:t>overflow in user-level software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Escalate </a:t>
            </a:r>
            <a:r>
              <a:rPr lang="en-US" dirty="0"/>
              <a:t>privileges to gain elevated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Exploit vulnerability in privileged programs</a:t>
            </a:r>
          </a:p>
          <a:p>
            <a:pPr lvl="2"/>
            <a:r>
              <a:rPr lang="en-US" dirty="0" smtClean="0"/>
              <a:t>E.g., get root shell by targeting vulnerable </a:t>
            </a:r>
            <a:r>
              <a:rPr lang="en-US" dirty="0" err="1" smtClean="0"/>
              <a:t>setuid</a:t>
            </a:r>
            <a:r>
              <a:rPr lang="en-US" dirty="0" smtClean="0"/>
              <a:t> program</a:t>
            </a:r>
          </a:p>
          <a:p>
            <a:pPr lvl="1"/>
            <a:r>
              <a:rPr lang="en-US" dirty="0"/>
              <a:t>Using social engineering</a:t>
            </a:r>
          </a:p>
          <a:p>
            <a:pPr lvl="2"/>
            <a:r>
              <a:rPr lang="en-US" dirty="0"/>
              <a:t>E.g., deceive user into installing </a:t>
            </a:r>
            <a:r>
              <a:rPr lang="en-US" dirty="0" smtClean="0"/>
              <a:t>malicious program</a:t>
            </a:r>
          </a:p>
          <a:p>
            <a:pPr lvl="4"/>
            <a:endParaRPr lang="en-US" dirty="0"/>
          </a:p>
          <a:p>
            <a:r>
              <a:rPr lang="en-US" dirty="0"/>
              <a:t>Take steps </a:t>
            </a:r>
            <a:r>
              <a:rPr lang="en-US" dirty="0" smtClean="0"/>
              <a:t>to continue accessing the </a:t>
            </a:r>
            <a:r>
              <a:rPr lang="en-US" dirty="0"/>
              <a:t>system</a:t>
            </a:r>
          </a:p>
          <a:p>
            <a:pPr lvl="1"/>
            <a:r>
              <a:rPr lang="en-US" dirty="0" smtClean="0"/>
              <a:t>Install </a:t>
            </a:r>
            <a:r>
              <a:rPr lang="en-US" b="1" dirty="0" smtClean="0">
                <a:solidFill>
                  <a:schemeClr val="accent1"/>
                </a:solidFill>
              </a:rPr>
              <a:t>kernel rootkit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885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Rootkits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24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kernel exploit that is designed to hide its presence</a:t>
            </a:r>
          </a:p>
          <a:p>
            <a:pPr lvl="1"/>
            <a:r>
              <a:rPr lang="en-US" dirty="0" smtClean="0"/>
              <a:t>May</a:t>
            </a:r>
            <a:r>
              <a:rPr lang="en-US" dirty="0"/>
              <a:t> </a:t>
            </a:r>
            <a:r>
              <a:rPr lang="en-US" dirty="0" smtClean="0"/>
              <a:t>open </a:t>
            </a:r>
            <a:r>
              <a:rPr lang="en-US" dirty="0"/>
              <a:t>backdoors, steal information or </a:t>
            </a:r>
            <a:r>
              <a:rPr lang="en-US" dirty="0" smtClean="0"/>
              <a:t>actively disable kernel-based defenses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Often installed using social engineering</a:t>
            </a:r>
          </a:p>
          <a:p>
            <a:pPr lvl="1"/>
            <a:r>
              <a:rPr lang="en-US" dirty="0" smtClean="0"/>
              <a:t>Example: Sony rootkit</a:t>
            </a:r>
          </a:p>
          <a:p>
            <a:pPr lvl="2"/>
            <a:r>
              <a:rPr lang="en-US" dirty="0"/>
              <a:t>In 2005, Sony provided a music player on </a:t>
            </a:r>
            <a:r>
              <a:rPr lang="en-US" dirty="0" smtClean="0"/>
              <a:t>Windows</a:t>
            </a:r>
          </a:p>
          <a:p>
            <a:pPr lvl="2"/>
            <a:r>
              <a:rPr lang="en-US" dirty="0" smtClean="0"/>
              <a:t>Player installed a kernel rootkit that limited </a:t>
            </a:r>
            <a:r>
              <a:rPr lang="en-US" dirty="0"/>
              <a:t>the user’s ability to access </a:t>
            </a:r>
            <a:r>
              <a:rPr lang="en-US" dirty="0" smtClean="0"/>
              <a:t>a CD</a:t>
            </a:r>
          </a:p>
          <a:p>
            <a:pPr lvl="2"/>
            <a:r>
              <a:rPr lang="en-US" dirty="0" smtClean="0"/>
              <a:t>Unfortunately</a:t>
            </a:r>
            <a:r>
              <a:rPr lang="en-US" dirty="0"/>
              <a:t>, other </a:t>
            </a:r>
            <a:r>
              <a:rPr lang="en-US" dirty="0" smtClean="0"/>
              <a:t>kernel malware then took </a:t>
            </a:r>
            <a:r>
              <a:rPr lang="en-US" dirty="0"/>
              <a:t>advantage </a:t>
            </a:r>
            <a:r>
              <a:rPr lang="en-US" dirty="0" smtClean="0"/>
              <a:t>of a vulnerability in </a:t>
            </a:r>
            <a:r>
              <a:rPr lang="en-US" dirty="0"/>
              <a:t>this </a:t>
            </a:r>
            <a:r>
              <a:rPr lang="en-US" dirty="0" smtClean="0"/>
              <a:t>rootkit</a:t>
            </a:r>
          </a:p>
          <a:p>
            <a:pPr lvl="2"/>
            <a:r>
              <a:rPr lang="en-US" dirty="0" smtClean="0"/>
              <a:t>When Sony </a:t>
            </a:r>
            <a:r>
              <a:rPr lang="en-US" dirty="0"/>
              <a:t>attempted to uninstall its rootkit, it exposed users </a:t>
            </a:r>
            <a:r>
              <a:rPr lang="en-US" dirty="0" smtClean="0"/>
              <a:t>to an </a:t>
            </a:r>
            <a:r>
              <a:rPr lang="en-US" dirty="0"/>
              <a:t>even more serious </a:t>
            </a:r>
            <a:r>
              <a:rPr lang="en-US" dirty="0" smtClean="0"/>
              <a:t>vulnerability</a:t>
            </a:r>
          </a:p>
        </p:txBody>
      </p:sp>
    </p:spTree>
    <p:extLst>
      <p:ext uri="{BB962C8B-B14F-4D97-AF65-F5344CB8AC3E}">
        <p14:creationId xmlns:p14="http://schemas.microsoft.com/office/powerpoint/2010/main" val="362074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Kernel Rootkits Work?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25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/>
              <a:t>kernels allow </a:t>
            </a:r>
            <a:r>
              <a:rPr lang="en-US" dirty="0" smtClean="0"/>
              <a:t>installing third-party</a:t>
            </a:r>
            <a:r>
              <a:rPr lang="en-US" dirty="0"/>
              <a:t>, untrusted </a:t>
            </a:r>
            <a:r>
              <a:rPr lang="en-US" b="1" dirty="0" smtClean="0">
                <a:solidFill>
                  <a:schemeClr val="accent1"/>
                </a:solidFill>
              </a:rPr>
              <a:t>modules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e</a:t>
            </a:r>
            <a:r>
              <a:rPr lang="en-US" dirty="0" smtClean="0"/>
              <a:t>xtend kernel functionality</a:t>
            </a:r>
          </a:p>
          <a:p>
            <a:pPr lvl="1"/>
            <a:r>
              <a:rPr lang="en-US" dirty="0" smtClean="0"/>
              <a:t>Loaded on demand, e.g., when USB camera is plugged in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xecuted </a:t>
            </a:r>
            <a:r>
              <a:rPr lang="en-US" dirty="0"/>
              <a:t>with the </a:t>
            </a:r>
            <a:r>
              <a:rPr lang="en-US" b="1" dirty="0">
                <a:solidFill>
                  <a:schemeClr val="accent1"/>
                </a:solidFill>
              </a:rPr>
              <a:t>same</a:t>
            </a:r>
            <a:r>
              <a:rPr lang="en-US" dirty="0"/>
              <a:t> privileges as the core </a:t>
            </a:r>
            <a:r>
              <a:rPr lang="en-US" dirty="0" smtClean="0"/>
              <a:t>kernel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kernel rootkit can either be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malicious module, or</a:t>
            </a:r>
          </a:p>
          <a:p>
            <a:pPr lvl="1"/>
            <a:r>
              <a:rPr lang="en-US" dirty="0" smtClean="0"/>
              <a:t>A benign, vulnerable module that has been subverted</a:t>
            </a:r>
          </a:p>
          <a:p>
            <a:pPr lvl="1"/>
            <a:endParaRPr lang="en-US" dirty="0" smtClean="0"/>
          </a:p>
          <a:p>
            <a:r>
              <a:rPr lang="en-US" dirty="0"/>
              <a:t>After rootkit is installed, it can fully control the machine, because it runs with the highest </a:t>
            </a:r>
            <a:r>
              <a:rPr lang="en-US" dirty="0" smtClean="0"/>
              <a:t>privileges</a:t>
            </a:r>
          </a:p>
        </p:txBody>
      </p:sp>
    </p:spTree>
    <p:extLst>
      <p:ext uri="{BB962C8B-B14F-4D97-AF65-F5344CB8AC3E}">
        <p14:creationId xmlns:p14="http://schemas.microsoft.com/office/powerpoint/2010/main" val="101345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Rootkits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26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“perfect rootkit” is similar to a “perfect crime”: one that nobody realizes has taken place</a:t>
            </a:r>
          </a:p>
          <a:p>
            <a:endParaRPr lang="en-US" dirty="0" smtClean="0"/>
          </a:p>
          <a:p>
            <a:r>
              <a:rPr lang="en" dirty="0" smtClean="0"/>
              <a:t>Rootkits have complete access </a:t>
            </a:r>
            <a:r>
              <a:rPr lang="en" dirty="0"/>
              <a:t>to kernel </a:t>
            </a:r>
            <a:r>
              <a:rPr lang="en" dirty="0" smtClean="0"/>
              <a:t>code &amp; data</a:t>
            </a:r>
            <a:endParaRPr lang="en-US" dirty="0" smtClean="0"/>
          </a:p>
          <a:p>
            <a:pPr lvl="1"/>
            <a:r>
              <a:rPr lang="en-US" dirty="0" smtClean="0"/>
              <a:t>Install or modify other module or core kernel code</a:t>
            </a:r>
          </a:p>
          <a:p>
            <a:pPr lvl="1"/>
            <a:r>
              <a:rPr lang="en-US" dirty="0" smtClean="0"/>
              <a:t>Replace system calls, disable page protection</a:t>
            </a:r>
          </a:p>
          <a:p>
            <a:pPr lvl="1"/>
            <a:r>
              <a:rPr lang="en-US" dirty="0"/>
              <a:t>Load code into </a:t>
            </a:r>
            <a:r>
              <a:rPr lang="en-US" dirty="0" smtClean="0"/>
              <a:t>user processes</a:t>
            </a:r>
          </a:p>
          <a:p>
            <a:pPr lvl="1"/>
            <a:r>
              <a:rPr lang="en-US" dirty="0" smtClean="0"/>
              <a:t>Conceal running processes, installed modules, files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amper with event logging facility</a:t>
            </a:r>
          </a:p>
          <a:p>
            <a:pPr lvl="1"/>
            <a:r>
              <a:rPr lang="en-US" dirty="0" smtClean="0"/>
              <a:t>Bypass tools that monitor system calls or file modifications because they can </a:t>
            </a:r>
            <a:r>
              <a:rPr lang="en-US" dirty="0"/>
              <a:t>execute entirely in </a:t>
            </a:r>
            <a:r>
              <a:rPr lang="en-US" dirty="0" smtClean="0"/>
              <a:t>kernel context</a:t>
            </a:r>
          </a:p>
        </p:txBody>
      </p:sp>
    </p:spTree>
    <p:extLst>
      <p:ext uri="{BB962C8B-B14F-4D97-AF65-F5344CB8AC3E}">
        <p14:creationId xmlns:p14="http://schemas.microsoft.com/office/powerpoint/2010/main" val="165760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 in Linux Kernel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exploits attack kernel modules</a:t>
            </a:r>
          </a:p>
          <a:p>
            <a:pPr lvl="1"/>
            <a:r>
              <a:rPr lang="en-US" dirty="0"/>
              <a:t>67% of Linux kernel vulnerabilities (CVE 2010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813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30"/>
          <p:cNvSpPr/>
          <p:nvPr/>
        </p:nvSpPr>
        <p:spPr bwMode="auto">
          <a:xfrm>
            <a:off x="1568398" y="4596341"/>
            <a:ext cx="6007204" cy="18240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Module are buggy</a:t>
            </a:r>
          </a:p>
          <a:p>
            <a:pPr lvl="1"/>
            <a:r>
              <a:rPr lang="en" dirty="0" smtClean="0"/>
              <a:t>Have unrestricted </a:t>
            </a:r>
            <a:r>
              <a:rPr lang="en" dirty="0"/>
              <a:t>access to kernel data and </a:t>
            </a:r>
            <a:r>
              <a:rPr lang="en" dirty="0" smtClean="0"/>
              <a:t>code</a:t>
            </a:r>
            <a:endParaRPr lang="en-US" dirty="0" smtClean="0"/>
          </a:p>
          <a:p>
            <a:pPr lvl="1"/>
            <a:r>
              <a:rPr lang="en-US" dirty="0" smtClean="0"/>
              <a:t>Attacker can exploit bugs to </a:t>
            </a:r>
            <a:r>
              <a:rPr lang="en-US" dirty="0"/>
              <a:t>mount attacks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uffer overflow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current UID to root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04670" y="4776210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5" name="曲线连接符 43"/>
          <p:cNvCxnSpPr>
            <a:stCxn id="4" idx="2"/>
            <a:endCxn id="20" idx="0"/>
          </p:cNvCxnSpPr>
          <p:nvPr/>
        </p:nvCxnSpPr>
        <p:spPr bwMode="auto">
          <a:xfrm rot="16200000" flipH="1">
            <a:off x="3046558" y="5260471"/>
            <a:ext cx="426029" cy="56993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6" name="曲线连接符 43"/>
          <p:cNvCxnSpPr>
            <a:stCxn id="4" idx="2"/>
            <a:endCxn id="12" idx="0"/>
          </p:cNvCxnSpPr>
          <p:nvPr/>
        </p:nvCxnSpPr>
        <p:spPr bwMode="auto">
          <a:xfrm rot="16200000" flipH="1">
            <a:off x="4095311" y="4211719"/>
            <a:ext cx="380430" cy="2621840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41020" y="4596341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12" name="矩形 15"/>
          <p:cNvSpPr/>
          <p:nvPr/>
        </p:nvSpPr>
        <p:spPr>
          <a:xfrm>
            <a:off x="5001289" y="5712854"/>
            <a:ext cx="1190314" cy="6076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06818" y="5005233"/>
            <a:ext cx="2328955" cy="340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accent6"/>
                </a:solidFill>
                <a:latin typeface="+mn-lt"/>
                <a:ea typeface="宋体" charset="-122"/>
              </a:rPr>
              <a:t>Privilege escalation!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974605" y="5758453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31" name="曲线连接符 43"/>
          <p:cNvCxnSpPr>
            <a:stCxn id="9" idx="2"/>
          </p:cNvCxnSpPr>
          <p:nvPr/>
        </p:nvCxnSpPr>
        <p:spPr bwMode="auto">
          <a:xfrm rot="5400000">
            <a:off x="4874619" y="5348761"/>
            <a:ext cx="199960" cy="19339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630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Approaches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User-level </a:t>
            </a:r>
            <a:r>
              <a:rPr lang="en-US" dirty="0" smtClean="0"/>
              <a:t>drivers, microkernels</a:t>
            </a:r>
            <a:endParaRPr lang="en-US" dirty="0"/>
          </a:p>
          <a:p>
            <a:r>
              <a:rPr lang="en-US" dirty="0" smtClean="0"/>
              <a:t>Type safe languages</a:t>
            </a:r>
          </a:p>
          <a:p>
            <a:r>
              <a:rPr lang="en-US" dirty="0" smtClean="0"/>
              <a:t>Software fault isolation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29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082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Goals of this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Protect kernel </a:t>
            </a:r>
            <a:r>
              <a:rPr lang="en-US" dirty="0"/>
              <a:t>against vulnerable modules</a:t>
            </a:r>
          </a:p>
          <a:p>
            <a:pPr lvl="1"/>
            <a:r>
              <a:rPr lang="en-US" dirty="0"/>
              <a:t>E.g., module calls </a:t>
            </a:r>
            <a:r>
              <a:rPr lang="en-US" dirty="0" err="1" smtClean="0"/>
              <a:t>unexported</a:t>
            </a:r>
            <a:r>
              <a:rPr lang="en-US" dirty="0" smtClean="0"/>
              <a:t> </a:t>
            </a:r>
            <a:r>
              <a:rPr lang="en-US" dirty="0" err="1" smtClean="0"/>
              <a:t>func</a:t>
            </a:r>
            <a:r>
              <a:rPr lang="en-US" dirty="0" smtClean="0"/>
              <a:t>, </a:t>
            </a:r>
            <a:r>
              <a:rPr lang="en-US" dirty="0"/>
              <a:t>overwrites kernel </a:t>
            </a:r>
            <a:r>
              <a:rPr lang="en-US" dirty="0" smtClean="0"/>
              <a:t>stack</a:t>
            </a:r>
          </a:p>
          <a:p>
            <a:pPr lvl="1"/>
            <a:endParaRPr lang="en-US" dirty="0"/>
          </a:p>
          <a:p>
            <a:r>
              <a:rPr lang="en-US" dirty="0"/>
              <a:t>Detect anomalous behavior of malicious </a:t>
            </a:r>
            <a:r>
              <a:rPr lang="en-US" dirty="0" smtClean="0"/>
              <a:t>modules</a:t>
            </a:r>
            <a:endParaRPr lang="en-US" dirty="0"/>
          </a:p>
          <a:p>
            <a:pPr lvl="1"/>
            <a:r>
              <a:rPr lang="en-US" dirty="0"/>
              <a:t>E.g., sound module calls exported network send </a:t>
            </a:r>
            <a:r>
              <a:rPr lang="en-US" dirty="0" smtClean="0"/>
              <a:t>function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Both goals require understanding module behavior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modules do</a:t>
            </a:r>
          </a:p>
          <a:p>
            <a:pPr lvl="1"/>
            <a:r>
              <a:rPr lang="en-US" dirty="0" smtClean="0"/>
              <a:t>What they should be allowed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1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User-Level Drivers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Bugs in modules don’t cause kernel exploits</a:t>
            </a:r>
          </a:p>
          <a:p>
            <a:r>
              <a:rPr lang="en-US" dirty="0" smtClean="0"/>
              <a:t>Performance issues, e.g., fuse file systems</a:t>
            </a:r>
          </a:p>
          <a:p>
            <a:r>
              <a:rPr lang="en-US" dirty="0" smtClean="0"/>
              <a:t>Porting effort is non-trivial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56124" y="3374791"/>
            <a:ext cx="1408325" cy="624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accent5"/>
                </a:solidFill>
                <a:latin typeface="+mn-lt"/>
                <a:ea typeface="宋体" charset="-122"/>
              </a:rPr>
              <a:t>write not possible</a:t>
            </a:r>
          </a:p>
        </p:txBody>
      </p:sp>
      <p:cxnSp>
        <p:nvCxnSpPr>
          <p:cNvPr id="35" name="曲线连接符 43"/>
          <p:cNvCxnSpPr>
            <a:stCxn id="10" idx="2"/>
            <a:endCxn id="51" idx="3"/>
          </p:cNvCxnSpPr>
          <p:nvPr/>
        </p:nvCxnSpPr>
        <p:spPr bwMode="auto">
          <a:xfrm rot="5400000">
            <a:off x="5371782" y="3836863"/>
            <a:ext cx="226244" cy="550767"/>
          </a:xfrm>
          <a:prstGeom prst="curvedConnector2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1073820" y="4906450"/>
            <a:ext cx="699636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078888" y="4412936"/>
            <a:ext cx="1416927" cy="486336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User level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48" name="矩形 30"/>
          <p:cNvSpPr/>
          <p:nvPr/>
        </p:nvSpPr>
        <p:spPr bwMode="auto">
          <a:xfrm>
            <a:off x="1937275" y="3135253"/>
            <a:ext cx="2531030" cy="162508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5441020" y="5029983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61" name="矩形 30"/>
          <p:cNvSpPr/>
          <p:nvPr/>
        </p:nvSpPr>
        <p:spPr bwMode="auto">
          <a:xfrm>
            <a:off x="1568398" y="5029983"/>
            <a:ext cx="6007204" cy="13998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62" name="矩形 15"/>
          <p:cNvSpPr/>
          <p:nvPr/>
        </p:nvSpPr>
        <p:spPr>
          <a:xfrm>
            <a:off x="5001289" y="5722281"/>
            <a:ext cx="1190314" cy="6076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30</a:t>
            </a:fld>
            <a:endParaRPr lang="en-IN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085540" y="3211244"/>
            <a:ext cx="1152988" cy="5626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28" name="曲线连接符 43"/>
          <p:cNvCxnSpPr>
            <a:stCxn id="27" idx="2"/>
            <a:endCxn id="34" idx="0"/>
          </p:cNvCxnSpPr>
          <p:nvPr/>
        </p:nvCxnSpPr>
        <p:spPr bwMode="auto">
          <a:xfrm rot="16200000" flipH="1">
            <a:off x="2786664" y="3649229"/>
            <a:ext cx="327234" cy="576494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436940" y="3145254"/>
            <a:ext cx="1031365" cy="35015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Process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662034" y="4101093"/>
            <a:ext cx="1152988" cy="5600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29" name="曲线连接符 43"/>
          <p:cNvCxnSpPr>
            <a:stCxn id="27" idx="2"/>
            <a:endCxn id="62" idx="0"/>
          </p:cNvCxnSpPr>
          <p:nvPr/>
        </p:nvCxnSpPr>
        <p:spPr bwMode="auto">
          <a:xfrm rot="16200000" flipH="1">
            <a:off x="3155029" y="3280864"/>
            <a:ext cx="1948422" cy="2934412"/>
          </a:xfrm>
          <a:prstGeom prst="curvedConnector3">
            <a:avLst>
              <a:gd name="adj1" fmla="val 5489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4839190" y="4161830"/>
            <a:ext cx="433868" cy="433868"/>
            <a:chOff x="6241330" y="1179136"/>
            <a:chExt cx="1046375" cy="1046375"/>
          </a:xfrm>
          <a:solidFill>
            <a:schemeClr val="accent6"/>
          </a:solidFill>
        </p:grpSpPr>
        <p:sp>
          <p:nvSpPr>
            <p:cNvPr id="51" name="Rectangle 50"/>
            <p:cNvSpPr/>
            <p:nvPr/>
          </p:nvSpPr>
          <p:spPr>
            <a:xfrm rot="-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Rectangle 51"/>
            <p:cNvSpPr/>
            <p:nvPr/>
          </p:nvSpPr>
          <p:spPr>
            <a:xfrm rot="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6924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Type-Safe Languages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kernel and modules in Java, C</a:t>
            </a:r>
            <a:r>
              <a:rPr lang="en-US" dirty="0" smtClean="0"/>
              <a:t>#</a:t>
            </a:r>
          </a:p>
          <a:p>
            <a:pPr lvl="3"/>
            <a:endParaRPr lang="en-US" dirty="0"/>
          </a:p>
          <a:p>
            <a:r>
              <a:rPr lang="en-US" dirty="0"/>
              <a:t>Attacker cannot synthesize references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reference to UID object =&gt; cannot </a:t>
            </a:r>
            <a:r>
              <a:rPr lang="en-US" dirty="0" smtClean="0"/>
              <a:t>change UID</a:t>
            </a:r>
          </a:p>
          <a:p>
            <a:pPr lvl="3"/>
            <a:endParaRPr lang="en-US" dirty="0" smtClean="0"/>
          </a:p>
          <a:p>
            <a:r>
              <a:rPr lang="en-US" dirty="0"/>
              <a:t>Most kernels are not written </a:t>
            </a:r>
            <a:r>
              <a:rPr lang="en-US" dirty="0" smtClean="0"/>
              <a:t>in type-safe language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矩形 30"/>
          <p:cNvSpPr/>
          <p:nvPr/>
        </p:nvSpPr>
        <p:spPr bwMode="auto">
          <a:xfrm>
            <a:off x="1568398" y="4596341"/>
            <a:ext cx="6007204" cy="18240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04670" y="4776210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in Java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6" name="曲线连接符 43"/>
          <p:cNvCxnSpPr>
            <a:stCxn id="5" idx="2"/>
            <a:endCxn id="11" idx="0"/>
          </p:cNvCxnSpPr>
          <p:nvPr/>
        </p:nvCxnSpPr>
        <p:spPr bwMode="auto">
          <a:xfrm rot="16200000" flipH="1">
            <a:off x="3046558" y="5260471"/>
            <a:ext cx="426029" cy="56993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7" name="曲线连接符 43"/>
          <p:cNvCxnSpPr>
            <a:stCxn id="5" idx="2"/>
            <a:endCxn id="9" idx="0"/>
          </p:cNvCxnSpPr>
          <p:nvPr/>
        </p:nvCxnSpPr>
        <p:spPr bwMode="auto">
          <a:xfrm rot="16200000" flipH="1">
            <a:off x="4095311" y="4211719"/>
            <a:ext cx="380430" cy="2621840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41020" y="4596341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9" name="矩形 15"/>
          <p:cNvSpPr/>
          <p:nvPr/>
        </p:nvSpPr>
        <p:spPr>
          <a:xfrm>
            <a:off x="5001289" y="5712854"/>
            <a:ext cx="1190314" cy="6076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06818" y="5005233"/>
            <a:ext cx="2328955" cy="340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accent5"/>
                </a:solidFill>
                <a:latin typeface="+mn-lt"/>
                <a:ea typeface="宋体" charset="-122"/>
              </a:rPr>
              <a:t>No reference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74605" y="5758453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12" name="曲线连接符 43"/>
          <p:cNvCxnSpPr>
            <a:stCxn id="10" idx="2"/>
            <a:endCxn id="15" idx="3"/>
          </p:cNvCxnSpPr>
          <p:nvPr/>
        </p:nvCxnSpPr>
        <p:spPr bwMode="auto">
          <a:xfrm rot="5400000">
            <a:off x="4937871" y="5342406"/>
            <a:ext cx="130354" cy="136496"/>
          </a:xfrm>
          <a:prstGeom prst="curvedConnector2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grpSp>
        <p:nvGrpSpPr>
          <p:cNvPr id="14" name="Group 13"/>
          <p:cNvGrpSpPr/>
          <p:nvPr/>
        </p:nvGrpSpPr>
        <p:grpSpPr>
          <a:xfrm>
            <a:off x="4702831" y="5436031"/>
            <a:ext cx="271768" cy="271768"/>
            <a:chOff x="6241330" y="1179136"/>
            <a:chExt cx="1046375" cy="1046375"/>
          </a:xfrm>
          <a:solidFill>
            <a:schemeClr val="accent6"/>
          </a:solidFill>
        </p:grpSpPr>
        <p:sp>
          <p:nvSpPr>
            <p:cNvPr id="15" name="Rectangle 14"/>
            <p:cNvSpPr/>
            <p:nvPr/>
          </p:nvSpPr>
          <p:spPr>
            <a:xfrm rot="-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 rot="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582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Fault </a:t>
            </a:r>
            <a:r>
              <a:rPr lang="en-US" dirty="0" smtClean="0"/>
              <a:t>Isolation (SFI)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SFI stops errant writes</a:t>
            </a:r>
          </a:p>
        </p:txBody>
      </p:sp>
      <p:sp>
        <p:nvSpPr>
          <p:cNvPr id="4" name="矩形 30"/>
          <p:cNvSpPr/>
          <p:nvPr/>
        </p:nvSpPr>
        <p:spPr bwMode="auto">
          <a:xfrm>
            <a:off x="1568398" y="4454936"/>
            <a:ext cx="6007204" cy="18240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04670" y="4634805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7" name="曲线连接符 43"/>
          <p:cNvCxnSpPr>
            <a:stCxn id="5" idx="2"/>
            <a:endCxn id="9" idx="0"/>
          </p:cNvCxnSpPr>
          <p:nvPr/>
        </p:nvCxnSpPr>
        <p:spPr bwMode="auto">
          <a:xfrm rot="16200000" flipH="1">
            <a:off x="4095311" y="4070314"/>
            <a:ext cx="380430" cy="2621840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41020" y="4454936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9" name="矩形 15"/>
          <p:cNvSpPr/>
          <p:nvPr/>
        </p:nvSpPr>
        <p:spPr>
          <a:xfrm>
            <a:off x="5001289" y="5571449"/>
            <a:ext cx="1190314" cy="60760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1568398" y="3327021"/>
            <a:ext cx="3005750" cy="86523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char *p = &amp;thread-&gt;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uid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en-US" sz="1800" dirty="0" err="1" smtClean="0">
                <a:solidFill>
                  <a:schemeClr val="accent1"/>
                </a:solidFill>
                <a:latin typeface="+mn-lt"/>
              </a:rPr>
              <a:t>sfi_check_memory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(*p = 0);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*p = 0;</a:t>
            </a:r>
          </a:p>
        </p:txBody>
      </p:sp>
      <p:sp>
        <p:nvSpPr>
          <p:cNvPr id="15" name="TextBox 20"/>
          <p:cNvSpPr txBox="1"/>
          <p:nvPr/>
        </p:nvSpPr>
        <p:spPr>
          <a:xfrm>
            <a:off x="5441020" y="2554714"/>
            <a:ext cx="3135313" cy="16381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SFI Runtime</a:t>
            </a:r>
          </a:p>
          <a:p>
            <a:endParaRPr lang="en-US" sz="1800" dirty="0">
              <a:solidFill>
                <a:schemeClr val="tx1"/>
              </a:solidFill>
              <a:latin typeface="+mn-lt"/>
            </a:endParaRPr>
          </a:p>
          <a:p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void </a:t>
            </a:r>
            <a:r>
              <a:rPr lang="en-US" sz="1800" dirty="0" err="1" smtClean="0">
                <a:solidFill>
                  <a:schemeClr val="accent1"/>
                </a:solidFill>
                <a:latin typeface="+mn-lt"/>
              </a:rPr>
              <a:t>sfi_check_memory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(p) {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  if p not in “module memory”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    </a:t>
            </a:r>
            <a:r>
              <a:rPr lang="en-US" sz="1800" dirty="0" err="1" smtClean="0">
                <a:solidFill>
                  <a:schemeClr val="accent1"/>
                </a:solidFill>
                <a:latin typeface="+mn-lt"/>
              </a:rPr>
              <a:t>stop_module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();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}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974605" y="5617048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17" name="曲线连接符 43"/>
          <p:cNvCxnSpPr>
            <a:stCxn id="13" idx="3"/>
            <a:endCxn id="15" idx="1"/>
          </p:cNvCxnSpPr>
          <p:nvPr/>
        </p:nvCxnSpPr>
        <p:spPr bwMode="auto">
          <a:xfrm flipV="1">
            <a:off x="4574148" y="3373785"/>
            <a:ext cx="866872" cy="38585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 flipH="1" flipV="1">
            <a:off x="1568398" y="4192258"/>
            <a:ext cx="836272" cy="442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544540" y="4192259"/>
            <a:ext cx="1029608" cy="442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1131208" y="3469061"/>
            <a:ext cx="433641" cy="565608"/>
          </a:xfrm>
          <a:custGeom>
            <a:avLst/>
            <a:gdLst>
              <a:gd name="connsiteX0" fmla="*/ 424215 w 433641"/>
              <a:gd name="connsiteY0" fmla="*/ 0 h 565608"/>
              <a:gd name="connsiteX1" fmla="*/ 8 w 433641"/>
              <a:gd name="connsiteY1" fmla="*/ 339365 h 565608"/>
              <a:gd name="connsiteX2" fmla="*/ 433641 w 433641"/>
              <a:gd name="connsiteY2" fmla="*/ 565608 h 56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641" h="565608">
                <a:moveTo>
                  <a:pt x="424215" y="0"/>
                </a:moveTo>
                <a:cubicBezTo>
                  <a:pt x="211326" y="122548"/>
                  <a:pt x="-1563" y="245097"/>
                  <a:pt x="8" y="339365"/>
                </a:cubicBezTo>
                <a:cubicBezTo>
                  <a:pt x="1579" y="433633"/>
                  <a:pt x="217610" y="499620"/>
                  <a:pt x="433641" y="565608"/>
                </a:cubicBezTo>
              </a:path>
            </a:pathLst>
          </a:custGeom>
          <a:noFill/>
          <a:ln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21"/>
          <p:cNvSpPr txBox="1"/>
          <p:nvPr/>
        </p:nvSpPr>
        <p:spPr>
          <a:xfrm rot="16200000">
            <a:off x="-175256" y="3525663"/>
            <a:ext cx="1858767" cy="6076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</a:rPr>
              <a:t>Cannot </a:t>
            </a:r>
            <a:r>
              <a:rPr lang="en-US" sz="1800" dirty="0" smtClean="0">
                <a:solidFill>
                  <a:schemeClr val="tx1"/>
                </a:solidFill>
              </a:rPr>
              <a:t>bypass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SFI check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702831" y="5294626"/>
            <a:ext cx="271768" cy="271768"/>
            <a:chOff x="6241330" y="1179136"/>
            <a:chExt cx="1046375" cy="1046375"/>
          </a:xfrm>
          <a:solidFill>
            <a:schemeClr val="accent6"/>
          </a:solidFill>
        </p:grpSpPr>
        <p:sp>
          <p:nvSpPr>
            <p:cNvPr id="53" name="Rectangle 52"/>
            <p:cNvSpPr/>
            <p:nvPr/>
          </p:nvSpPr>
          <p:spPr>
            <a:xfrm rot="-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Rectangle 53"/>
            <p:cNvSpPr/>
            <p:nvPr/>
          </p:nvSpPr>
          <p:spPr>
            <a:xfrm rot="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95324" y="3665882"/>
            <a:ext cx="271768" cy="271768"/>
            <a:chOff x="6241330" y="1179136"/>
            <a:chExt cx="1046375" cy="1046375"/>
          </a:xfrm>
          <a:solidFill>
            <a:schemeClr val="accent6"/>
          </a:solidFill>
        </p:grpSpPr>
        <p:sp>
          <p:nvSpPr>
            <p:cNvPr id="59" name="Rectangle 58"/>
            <p:cNvSpPr/>
            <p:nvPr/>
          </p:nvSpPr>
          <p:spPr>
            <a:xfrm rot="-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Rectangle 59"/>
            <p:cNvSpPr/>
            <p:nvPr/>
          </p:nvSpPr>
          <p:spPr>
            <a:xfrm rot="2700000">
              <a:off x="6241330" y="1612769"/>
              <a:ext cx="1046375" cy="17910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cxnSp>
        <p:nvCxnSpPr>
          <p:cNvPr id="61" name="曲线连接符 43"/>
          <p:cNvCxnSpPr>
            <a:endCxn id="54" idx="1"/>
          </p:cNvCxnSpPr>
          <p:nvPr/>
        </p:nvCxnSpPr>
        <p:spPr bwMode="auto">
          <a:xfrm rot="5400000">
            <a:off x="4463812" y="4038460"/>
            <a:ext cx="1574784" cy="1017148"/>
          </a:xfrm>
          <a:prstGeom prst="curvedConnector3">
            <a:avLst>
              <a:gd name="adj1" fmla="val 5703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794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33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Comprehensive module instrumentation</a:t>
            </a:r>
          </a:p>
          <a:p>
            <a:pPr lvl="1"/>
            <a:r>
              <a:rPr lang="en" dirty="0" smtClean="0"/>
              <a:t>No </a:t>
            </a:r>
            <a:r>
              <a:rPr lang="en" dirty="0"/>
              <a:t>overhead on non-module kernel </a:t>
            </a:r>
            <a:r>
              <a:rPr lang="en" dirty="0" smtClean="0"/>
              <a:t>code</a:t>
            </a:r>
          </a:p>
          <a:p>
            <a:pPr lvl="4"/>
            <a:endParaRPr lang="en-IN" dirty="0" smtClean="0"/>
          </a:p>
          <a:p>
            <a:r>
              <a:rPr lang="en-IN" dirty="0" smtClean="0"/>
              <a:t>Interrupt </a:t>
            </a:r>
            <a:r>
              <a:rPr lang="en-IN" dirty="0"/>
              <a:t>h</a:t>
            </a:r>
            <a:r>
              <a:rPr lang="en-IN" dirty="0" smtClean="0"/>
              <a:t>andling</a:t>
            </a:r>
          </a:p>
          <a:p>
            <a:pPr lvl="1"/>
            <a:r>
              <a:rPr lang="en-IN" dirty="0" smtClean="0"/>
              <a:t>Modules can be interrupted at any point</a:t>
            </a:r>
          </a:p>
          <a:p>
            <a:pPr lvl="1"/>
            <a:r>
              <a:rPr lang="en-IN" dirty="0"/>
              <a:t>I</a:t>
            </a:r>
            <a:r>
              <a:rPr lang="en-IN" dirty="0" smtClean="0"/>
              <a:t>nterrupts are handled by kernel code</a:t>
            </a:r>
          </a:p>
          <a:p>
            <a:pPr lvl="2"/>
            <a:r>
              <a:rPr lang="en-IN" dirty="0" smtClean="0"/>
              <a:t>Need to detach instrumentation to execute the kernel’s interrupt handler natively, and re-attach instrumentation on return</a:t>
            </a:r>
          </a:p>
          <a:p>
            <a:pPr lvl="4"/>
            <a:endParaRPr lang="en-IN" dirty="0" smtClean="0"/>
          </a:p>
          <a:p>
            <a:r>
              <a:rPr lang="en-US" dirty="0" smtClean="0"/>
              <a:t>Multi-core instrumentation</a:t>
            </a:r>
          </a:p>
          <a:p>
            <a:pPr lvl="1"/>
            <a:r>
              <a:rPr lang="en-IN" dirty="0" smtClean="0"/>
              <a:t>Instrumented module can be rescheduled to another CPU</a:t>
            </a:r>
          </a:p>
          <a:p>
            <a:pPr lvl="1"/>
            <a:r>
              <a:rPr lang="en-IN" dirty="0" smtClean="0"/>
              <a:t>Code cache is per-CPU, needs to be setup correctly</a:t>
            </a:r>
            <a:endParaRPr lang="en-IN" dirty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48549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Overview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2"/>
          </p:nvPr>
        </p:nvSpPr>
        <p:spPr>
          <a:xfrm>
            <a:off x="4440025" y="1589567"/>
            <a:ext cx="4668479" cy="4572000"/>
          </a:xfrm>
        </p:spPr>
        <p:txBody>
          <a:bodyPr/>
          <a:lstStyle/>
          <a:p>
            <a:r>
              <a:rPr lang="en-US" dirty="0" smtClean="0"/>
              <a:t>Add kernel and module wrappers during module loading and linking</a:t>
            </a:r>
          </a:p>
          <a:p>
            <a:pPr lvl="1"/>
            <a:r>
              <a:rPr lang="en-US" dirty="0" smtClean="0"/>
              <a:t>Granary starts at module wrapper</a:t>
            </a:r>
          </a:p>
          <a:p>
            <a:pPr lvl="1"/>
            <a:r>
              <a:rPr lang="en-US" dirty="0" smtClean="0"/>
              <a:t>Granary stops at kernel wrapper 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overhead when kernel is </a:t>
            </a:r>
            <a:r>
              <a:rPr lang="en-US" dirty="0" smtClean="0"/>
              <a:t>running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Wrappers allow adding arbitrary integrity checking instrumentation code</a:t>
            </a:r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34</a:t>
            </a:fld>
            <a:endParaRPr lang="en-IN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3848" y="2664282"/>
            <a:ext cx="3960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23528" y="2736290"/>
            <a:ext cx="396000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dist="50800" sx="1000" sy="1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5536" y="2880306"/>
            <a:ext cx="900000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Granary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483768" y="3596095"/>
            <a:ext cx="18000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Untrusted modules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5536" y="2160226"/>
            <a:ext cx="1800000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83768" y="2160226"/>
            <a:ext cx="1800200" cy="43204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Application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3528" y="3596095"/>
            <a:ext cx="180000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Untrusted modules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3528" y="4885561"/>
            <a:ext cx="3960000" cy="288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Module wrapper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3528" y="3600386"/>
            <a:ext cx="3960000" cy="2880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 wrapper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55576" y="1512154"/>
            <a:ext cx="3384376" cy="4392488"/>
          </a:xfrm>
          <a:custGeom>
            <a:avLst/>
            <a:gdLst>
              <a:gd name="connsiteX0" fmla="*/ 0 w 2485623"/>
              <a:gd name="connsiteY0" fmla="*/ 0 h 2676659"/>
              <a:gd name="connsiteX1" fmla="*/ 1120462 w 2485623"/>
              <a:gd name="connsiteY1" fmla="*/ 2665927 h 2676659"/>
              <a:gd name="connsiteX2" fmla="*/ 2485623 w 2485623"/>
              <a:gd name="connsiteY2" fmla="*/ 64394 h 267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5623" h="2676659">
                <a:moveTo>
                  <a:pt x="0" y="0"/>
                </a:moveTo>
                <a:cubicBezTo>
                  <a:pt x="353096" y="1327597"/>
                  <a:pt x="706192" y="2655195"/>
                  <a:pt x="1120462" y="2665927"/>
                </a:cubicBezTo>
                <a:cubicBezTo>
                  <a:pt x="1534732" y="2676659"/>
                  <a:pt x="2010177" y="1370526"/>
                  <a:pt x="2485623" y="64394"/>
                </a:cubicBezTo>
              </a:path>
            </a:pathLst>
          </a:custGeom>
          <a:ln>
            <a:solidFill>
              <a:schemeClr val="accent4"/>
            </a:solidFill>
            <a:headEnd type="none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1516067" y="4885561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/>
          <p:cNvSpPr/>
          <p:nvPr/>
        </p:nvSpPr>
        <p:spPr>
          <a:xfrm>
            <a:off x="3347864" y="3600386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/>
          <p:cNvSpPr txBox="1"/>
          <p:nvPr/>
        </p:nvSpPr>
        <p:spPr>
          <a:xfrm>
            <a:off x="519266" y="41923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</a:t>
            </a:r>
            <a:endParaRPr lang="en-IN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19678" y="4502520"/>
            <a:ext cx="607700" cy="39167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51920" y="42391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IN" dirty="0"/>
          </a:p>
        </p:txBody>
      </p:sp>
      <p:sp>
        <p:nvSpPr>
          <p:cNvPr id="53" name="TextBox 52"/>
          <p:cNvSpPr txBox="1"/>
          <p:nvPr/>
        </p:nvSpPr>
        <p:spPr>
          <a:xfrm>
            <a:off x="1382659" y="6372036"/>
            <a:ext cx="253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Instrumented  code</a:t>
            </a:r>
            <a:endParaRPr lang="en-IN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3563888" y="3808777"/>
            <a:ext cx="607700" cy="391676"/>
          </a:xfrm>
          <a:prstGeom prst="straightConnector1">
            <a:avLst/>
          </a:pr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918857" y="5195562"/>
            <a:ext cx="707884" cy="1346479"/>
          </a:xfrm>
          <a:custGeom>
            <a:avLst/>
            <a:gdLst>
              <a:gd name="connsiteX0" fmla="*/ 361741 w 707884"/>
              <a:gd name="connsiteY0" fmla="*/ 0 h 1346479"/>
              <a:gd name="connsiteX1" fmla="*/ 693336 w 707884"/>
              <a:gd name="connsiteY1" fmla="*/ 482321 h 1346479"/>
              <a:gd name="connsiteX2" fmla="*/ 582805 w 707884"/>
              <a:gd name="connsiteY2" fmla="*/ 1085222 h 1346479"/>
              <a:gd name="connsiteX3" fmla="*/ 0 w 707884"/>
              <a:gd name="connsiteY3" fmla="*/ 1346479 h 134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884" h="1346479">
                <a:moveTo>
                  <a:pt x="361741" y="0"/>
                </a:moveTo>
                <a:cubicBezTo>
                  <a:pt x="509116" y="150725"/>
                  <a:pt x="656492" y="301451"/>
                  <a:pt x="693336" y="482321"/>
                </a:cubicBezTo>
                <a:cubicBezTo>
                  <a:pt x="730180" y="663191"/>
                  <a:pt x="698361" y="941196"/>
                  <a:pt x="582805" y="1085222"/>
                </a:cubicBezTo>
                <a:cubicBezTo>
                  <a:pt x="467249" y="1229248"/>
                  <a:pt x="233624" y="1287863"/>
                  <a:pt x="0" y="1346479"/>
                </a:cubicBezTo>
              </a:path>
            </a:pathLst>
          </a:custGeom>
          <a:ln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5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5413E-6 L 3.33333E-6 0.226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05413E-6 L 4.72222E-6 0.2264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43" grpId="0"/>
      <p:bldP spid="53" grpId="0"/>
      <p:bldP spid="4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Entering/Exiting Instrumentation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35</a:t>
            </a:fld>
            <a:endParaRPr lang="en-IN" dirty="0"/>
          </a:p>
        </p:txBody>
      </p:sp>
      <p:sp>
        <p:nvSpPr>
          <p:cNvPr id="243" name="Shape 243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How should intrumentation be started?</a:t>
            </a:r>
          </a:p>
          <a:p>
            <a:pPr lvl="1"/>
            <a:r>
              <a:rPr lang="en" dirty="0" smtClean="0"/>
              <a:t>Need to understand how we exit instrumentation</a:t>
            </a:r>
          </a:p>
          <a:p>
            <a:pPr lvl="0"/>
            <a:endParaRPr lang="en" dirty="0" smtClean="0"/>
          </a:p>
          <a:p>
            <a:pPr lvl="0"/>
            <a:r>
              <a:rPr lang="en" dirty="0" smtClean="0"/>
              <a:t>Exit instrumention occurs when:</a:t>
            </a:r>
          </a:p>
          <a:p>
            <a:pPr lvl="1"/>
            <a:r>
              <a:rPr lang="en" dirty="0" smtClean="0"/>
              <a:t>The module calls a kernel function</a:t>
            </a:r>
          </a:p>
          <a:p>
            <a:pPr lvl="1"/>
            <a:r>
              <a:rPr lang="en" dirty="0" smtClean="0"/>
              <a:t>The module returns to the kernel</a:t>
            </a:r>
          </a:p>
          <a:p>
            <a:pPr lvl="1"/>
            <a:r>
              <a:rPr lang="en" dirty="0" smtClean="0"/>
              <a:t>The module is interrupted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6479811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Exiting Instrumentation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36</a:t>
            </a:fld>
            <a:endParaRPr lang="en-IN" dirty="0"/>
          </a:p>
        </p:txBody>
      </p:sp>
      <p:sp>
        <p:nvSpPr>
          <p:cNvPr id="257" name="Shape 257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Consider case when a module calls a kernel function</a:t>
            </a:r>
          </a:p>
          <a:p>
            <a:pPr lvl="1"/>
            <a:r>
              <a:rPr lang="en" dirty="0" smtClean="0"/>
              <a:t>Granary exits instrumentation</a:t>
            </a:r>
          </a:p>
          <a:p>
            <a:pPr lvl="4"/>
            <a:endParaRPr lang="en" dirty="0" smtClean="0"/>
          </a:p>
          <a:p>
            <a:pPr lvl="0"/>
            <a:r>
              <a:rPr lang="en" dirty="0" smtClean="0"/>
              <a:t>Problem</a:t>
            </a:r>
          </a:p>
          <a:p>
            <a:pPr lvl="1"/>
            <a:r>
              <a:rPr lang="en" dirty="0" smtClean="0"/>
              <a:t>Arguments to kernel functions can contain pointers to module functions</a:t>
            </a:r>
          </a:p>
          <a:p>
            <a:pPr lvl="1"/>
            <a:r>
              <a:rPr lang="en" dirty="0" smtClean="0"/>
              <a:t>Granary needs to regain control when those pointers are executed</a:t>
            </a:r>
          </a:p>
          <a:p>
            <a:pPr lvl="4"/>
            <a:endParaRPr lang="en" dirty="0" smtClean="0"/>
          </a:p>
          <a:p>
            <a:r>
              <a:rPr lang="en" dirty="0" smtClean="0"/>
              <a:t>Solution</a:t>
            </a:r>
          </a:p>
          <a:p>
            <a:pPr lvl="1"/>
            <a:r>
              <a:rPr lang="en" dirty="0" smtClean="0"/>
              <a:t>Route control through a kernel function wrapper</a:t>
            </a:r>
          </a:p>
          <a:p>
            <a:pPr lvl="1"/>
            <a:r>
              <a:rPr lang="en" dirty="0" smtClean="0"/>
              <a:t>Wrapper changes pointers to module functions into pointers to shadow module functions</a:t>
            </a:r>
          </a:p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8318390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Exiting Instrumentation - Example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37</a:t>
            </a:fld>
            <a:endParaRPr lang="en-IN" dirty="0"/>
          </a:p>
        </p:txBody>
      </p:sp>
      <p:sp>
        <p:nvSpPr>
          <p:cNvPr id="274" name="Shape 274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A pointer to a </a:t>
            </a:r>
            <a:r>
              <a:rPr lang="en" dirty="0" smtClean="0">
                <a:latin typeface="Courier New" pitchFamily="49" charset="0"/>
                <a:cs typeface="Courier New" pitchFamily="49" charset="0"/>
                <a:sym typeface="Courier New"/>
              </a:rPr>
              <a:t>struct device_driver</a:t>
            </a:r>
            <a:r>
              <a:rPr lang="en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" dirty="0" smtClean="0"/>
              <a:t>is passed as an argument to a kernel function</a:t>
            </a:r>
            <a:endParaRPr lang="en" dirty="0"/>
          </a:p>
        </p:txBody>
      </p:sp>
      <p:grpSp>
        <p:nvGrpSpPr>
          <p:cNvPr id="6" name="Group 5"/>
          <p:cNvGrpSpPr/>
          <p:nvPr/>
        </p:nvGrpSpPr>
        <p:grpSpPr>
          <a:xfrm>
            <a:off x="1465882" y="3026011"/>
            <a:ext cx="1734532" cy="1787968"/>
            <a:chOff x="1465882" y="3129708"/>
            <a:chExt cx="1734532" cy="1787968"/>
          </a:xfrm>
        </p:grpSpPr>
        <p:sp>
          <p:nvSpPr>
            <p:cNvPr id="3" name="Rectangle 2"/>
            <p:cNvSpPr/>
            <p:nvPr/>
          </p:nvSpPr>
          <p:spPr bwMode="auto">
            <a:xfrm>
              <a:off x="1465882" y="3129708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(*probe);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465882" y="3487145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(*remove);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65882" y="3844582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(*shutdown);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465882" y="4202019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(*suspend);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465882" y="4559457"/>
              <a:ext cx="1734532" cy="3582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 lIns="90000" tIns="46800" rIns="90000" bIns="46800" rtlCol="0" anchor="ctr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dirty="0" err="1" smtClean="0">
                  <a:solidFill>
                    <a:schemeClr val="tx1"/>
                  </a:solidFill>
                  <a:latin typeface="+mn-lt"/>
                  <a:ea typeface="宋体" charset="-122"/>
                </a:rPr>
                <a:t>int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ea typeface="宋体" charset="-122"/>
                </a:rPr>
                <a:t> (*resume);</a:t>
              </a: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820146" y="2592373"/>
            <a:ext cx="3026004" cy="358219"/>
          </a:xfrm>
          <a:prstGeom prst="rect">
            <a:avLst/>
          </a:prstGeom>
          <a:noFill/>
          <a:ln w="19050">
            <a:noFill/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" sz="1800" dirty="0">
                <a:latin typeface="Courier New" pitchFamily="49" charset="0"/>
                <a:cs typeface="Courier New" pitchFamily="49" charset="0"/>
                <a:sym typeface="Courier New"/>
              </a:rPr>
              <a:t>struct </a:t>
            </a:r>
            <a:r>
              <a:rPr lang="en" sz="1800" dirty="0" smtClean="0">
                <a:latin typeface="Courier New" pitchFamily="49" charset="0"/>
                <a:cs typeface="Courier New" pitchFamily="49" charset="0"/>
                <a:sym typeface="Courier New"/>
              </a:rPr>
              <a:t>device_driver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33913" y="2592369"/>
            <a:ext cx="3214541" cy="236611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lIns="90000" tIns="46800" rIns="90000" bIns="46800" rtlCol="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e1000_probe: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push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rbp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mov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rsp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, %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rbp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e1000_remove: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e1000_shutdown: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…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12" name="Straight Arrow Connector 11"/>
          <p:cNvCxnSpPr>
            <a:stCxn id="3" idx="3"/>
          </p:cNvCxnSpPr>
          <p:nvPr/>
        </p:nvCxnSpPr>
        <p:spPr>
          <a:xfrm flipV="1">
            <a:off x="3200414" y="2865748"/>
            <a:ext cx="1833499" cy="339373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</p:cNvCxnSpPr>
          <p:nvPr/>
        </p:nvCxnSpPr>
        <p:spPr>
          <a:xfrm>
            <a:off x="3200414" y="3562558"/>
            <a:ext cx="1833499" cy="396311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3200414" y="3919995"/>
            <a:ext cx="1833499" cy="536546"/>
          </a:xfrm>
          <a:prstGeom prst="straightConnector1">
            <a:avLst/>
          </a:prstGeom>
          <a:ln w="635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5033912" y="5118755"/>
            <a:ext cx="3214541" cy="66930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shadow(e1000_probe):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 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attach_granary</a:t>
            </a: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29" name="Straight Arrow Connector 28"/>
          <p:cNvCxnSpPr>
            <a:stCxn id="3" idx="3"/>
          </p:cNvCxnSpPr>
          <p:nvPr/>
        </p:nvCxnSpPr>
        <p:spPr>
          <a:xfrm>
            <a:off x="3200414" y="3205121"/>
            <a:ext cx="1833499" cy="2064463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auto">
          <a:xfrm>
            <a:off x="5033913" y="6128999"/>
            <a:ext cx="3214541" cy="38492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instrumented(e1000_probe)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</p:txBody>
      </p:sp>
      <p:cxnSp>
        <p:nvCxnSpPr>
          <p:cNvPr id="30" name="Curved Connector 29"/>
          <p:cNvCxnSpPr>
            <a:stCxn id="22" idx="2"/>
            <a:endCxn id="32" idx="0"/>
          </p:cNvCxnSpPr>
          <p:nvPr/>
        </p:nvCxnSpPr>
        <p:spPr>
          <a:xfrm rot="16200000" flipH="1">
            <a:off x="6470713" y="5958527"/>
            <a:ext cx="340941" cy="1"/>
          </a:xfrm>
          <a:prstGeom prst="curvedConnector3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3384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smtClean="0"/>
              <a:t>Static Analysis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38</a:t>
            </a:fld>
            <a:endParaRPr lang="en-IN" dirty="0"/>
          </a:p>
        </p:txBody>
      </p:sp>
      <p:sp>
        <p:nvSpPr>
          <p:cNvPr id="282" name="Shape 282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Static analysis of the kernel is used to automatically generate type policies</a:t>
            </a:r>
          </a:p>
          <a:p>
            <a:pPr lvl="1"/>
            <a:r>
              <a:rPr lang="en" dirty="0" smtClean="0"/>
              <a:t>Static code generation automatically creates kernel function wrappers from type policies</a:t>
            </a:r>
          </a:p>
          <a:p>
            <a:pPr lvl="1"/>
            <a:r>
              <a:rPr lang="en" dirty="0" smtClean="0"/>
              <a:t>Exposes rich type information for security enforcement</a:t>
            </a:r>
          </a:p>
          <a:p>
            <a:pPr lvl="1"/>
            <a:endParaRPr lang="en" dirty="0"/>
          </a:p>
        </p:txBody>
      </p:sp>
      <p:sp>
        <p:nvSpPr>
          <p:cNvPr id="285" name="Shape 285"/>
          <p:cNvSpPr txBox="1"/>
          <p:nvPr/>
        </p:nvSpPr>
        <p:spPr>
          <a:xfrm>
            <a:off x="1028900" y="3913716"/>
            <a:ext cx="3656224" cy="276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struct device_driver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(*probe)(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(*remove)(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void (*shutdown)(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(*suspend)(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int  (*resume)( ... 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  ...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const struct dev_pm_ops *pm;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4864829" y="3913716"/>
            <a:ext cx="4118923" cy="276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TYPE_WRAPPER(struct device_driver,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PRE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WRAP_FUNC(arg.probe);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WRAP_FUNC(arg.remove);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WRAP_FUNC(arg.shutdown);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WRAP_FUNC(arg.suspend);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WRAP_FUNC(arg.resume);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POST {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    WRAP_RECURSIVE(arg.pm);</a:t>
            </a:r>
          </a:p>
          <a:p>
            <a:pPr lvl="0" rtl="0"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lvl="0" rtl="0">
              <a:buNone/>
            </a:pP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})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846619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Other Applications</a:t>
            </a:r>
            <a:endParaRPr lang="e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39</a:t>
            </a:fld>
            <a:endParaRPr lang="en-IN" dirty="0"/>
          </a:p>
        </p:txBody>
      </p:sp>
      <p:sp>
        <p:nvSpPr>
          <p:cNvPr id="95" name="Shape 95"/>
          <p:cNvSpPr txBox="1"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" dirty="0" smtClean="0"/>
              <a:t>Debugging</a:t>
            </a:r>
          </a:p>
          <a:p>
            <a:pPr lvl="1"/>
            <a:r>
              <a:rPr lang="en" dirty="0" smtClean="0"/>
              <a:t>Detecting violations of data structure invariants</a:t>
            </a:r>
          </a:p>
          <a:p>
            <a:pPr lvl="1"/>
            <a:r>
              <a:rPr lang="en" dirty="0" smtClean="0"/>
              <a:t>Out-of-bounds access</a:t>
            </a:r>
          </a:p>
          <a:p>
            <a:endParaRPr lang="en" dirty="0" smtClean="0"/>
          </a:p>
          <a:p>
            <a:pPr lvl="0"/>
            <a:r>
              <a:rPr lang="en" dirty="0" smtClean="0"/>
              <a:t>Testing</a:t>
            </a:r>
          </a:p>
          <a:p>
            <a:pPr lvl="1"/>
            <a:r>
              <a:rPr lang="en" dirty="0" smtClean="0"/>
              <a:t>Fault injection</a:t>
            </a:r>
          </a:p>
          <a:p>
            <a:pPr lvl="1"/>
            <a:r>
              <a:rPr lang="en" dirty="0"/>
              <a:t>G</a:t>
            </a:r>
            <a:r>
              <a:rPr lang="en" dirty="0" smtClean="0"/>
              <a:t>uided control-flow</a:t>
            </a:r>
          </a:p>
        </p:txBody>
      </p:sp>
    </p:spTree>
    <p:extLst>
      <p:ext uri="{BB962C8B-B14F-4D97-AF65-F5344CB8AC3E}">
        <p14:creationId xmlns:p14="http://schemas.microsoft.com/office/powerpoint/2010/main" val="35306132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Behavior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Kernel modules call core kernel functions, core kernel calls module functions</a:t>
            </a:r>
            <a:endParaRPr lang="en-US" dirty="0"/>
          </a:p>
          <a:p>
            <a:r>
              <a:rPr lang="en-US" dirty="0" smtClean="0"/>
              <a:t>Kernel modules share data with kernel, e.g., stack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72742" y="3399703"/>
            <a:ext cx="3801751" cy="161866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// Kernel code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zh-CN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void </a:t>
            </a:r>
            <a:r>
              <a:rPr lang="en-US" altLang="zh-CN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spin_lock_init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(</a:t>
            </a:r>
            <a:r>
              <a:rPr lang="en-US" altLang="zh-CN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spinlock_t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*lock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{</a:t>
            </a:r>
            <a:endParaRPr lang="en-US" altLang="zh-CN" sz="1800" dirty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  lock-&gt;v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}</a:t>
            </a:r>
          </a:p>
        </p:txBody>
      </p:sp>
      <p:sp>
        <p:nvSpPr>
          <p:cNvPr id="6" name="TextBox 17"/>
          <p:cNvSpPr txBox="1"/>
          <p:nvPr/>
        </p:nvSpPr>
        <p:spPr>
          <a:xfrm>
            <a:off x="883289" y="3608869"/>
            <a:ext cx="294430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>
                <a:solidFill>
                  <a:prstClr val="black"/>
                </a:solidFill>
                <a:latin typeface="Tw Cen MT"/>
                <a:cs typeface="Arial"/>
              </a:rPr>
              <a:t>// Correct module code</a:t>
            </a: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800" kern="0" dirty="0">
              <a:solidFill>
                <a:prstClr val="black"/>
              </a:solidFill>
              <a:latin typeface="Tw Cen MT"/>
              <a:cs typeface="Arial"/>
            </a:endParaRP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 err="1">
                <a:solidFill>
                  <a:prstClr val="black"/>
                </a:solidFill>
                <a:latin typeface="Tw Cen MT"/>
                <a:cs typeface="Arial"/>
              </a:rPr>
              <a:t>spinlock_t</a:t>
            </a:r>
            <a:r>
              <a:rPr lang="en-US" sz="1800" kern="0" dirty="0">
                <a:solidFill>
                  <a:prstClr val="black"/>
                </a:solidFill>
                <a:latin typeface="Tw Cen MT"/>
                <a:cs typeface="Arial"/>
              </a:rPr>
              <a:t> </a:t>
            </a:r>
            <a:r>
              <a:rPr lang="en-US" sz="1800" kern="0" dirty="0" err="1">
                <a:solidFill>
                  <a:prstClr val="black"/>
                </a:solidFill>
                <a:latin typeface="Tw Cen MT"/>
                <a:cs typeface="Arial"/>
              </a:rPr>
              <a:t>mylock</a:t>
            </a:r>
            <a:r>
              <a:rPr lang="en-US" sz="1800" kern="0" dirty="0">
                <a:solidFill>
                  <a:prstClr val="black"/>
                </a:solidFill>
                <a:latin typeface="Tw Cen MT"/>
                <a:cs typeface="Arial"/>
              </a:rPr>
              <a:t>;</a:t>
            </a: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 err="1">
                <a:solidFill>
                  <a:prstClr val="black"/>
                </a:solidFill>
                <a:latin typeface="Tw Cen MT"/>
                <a:cs typeface="Arial"/>
              </a:rPr>
              <a:t>spin_lock_init</a:t>
            </a:r>
            <a:r>
              <a:rPr lang="en-US" sz="1800" kern="0" dirty="0">
                <a:solidFill>
                  <a:prstClr val="black"/>
                </a:solidFill>
                <a:latin typeface="Tw Cen MT"/>
                <a:cs typeface="Arial"/>
              </a:rPr>
              <a:t>(&amp;</a:t>
            </a:r>
            <a:r>
              <a:rPr lang="en-US" sz="1800" kern="0" dirty="0" err="1">
                <a:solidFill>
                  <a:prstClr val="black"/>
                </a:solidFill>
                <a:latin typeface="Tw Cen MT"/>
                <a:cs typeface="Arial"/>
              </a:rPr>
              <a:t>mylock</a:t>
            </a:r>
            <a:r>
              <a:rPr lang="en-US" sz="1800" kern="0" dirty="0" smtClean="0">
                <a:solidFill>
                  <a:prstClr val="black"/>
                </a:solidFill>
                <a:latin typeface="Tw Cen MT"/>
                <a:cs typeface="Arial"/>
              </a:rPr>
              <a:t>);</a:t>
            </a:r>
            <a:endParaRPr lang="en-US" sz="1800" kern="0" dirty="0">
              <a:solidFill>
                <a:prstClr val="black"/>
              </a:solidFill>
              <a:latin typeface="Tw Cen MT"/>
              <a:cs typeface="Arial"/>
            </a:endParaRPr>
          </a:p>
        </p:txBody>
      </p:sp>
      <p:sp>
        <p:nvSpPr>
          <p:cNvPr id="8" name="矩形 30"/>
          <p:cNvSpPr/>
          <p:nvPr/>
        </p:nvSpPr>
        <p:spPr bwMode="auto">
          <a:xfrm>
            <a:off x="1241515" y="5194169"/>
            <a:ext cx="6007204" cy="1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9875" y="5304122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19449" y="6254665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883289" y="4809198"/>
            <a:ext cx="666586" cy="49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89746" y="4809198"/>
            <a:ext cx="1137848" cy="49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线连接符 43"/>
          <p:cNvCxnSpPr>
            <a:stCxn id="9" idx="2"/>
            <a:endCxn id="19" idx="0"/>
          </p:cNvCxnSpPr>
          <p:nvPr/>
        </p:nvCxnSpPr>
        <p:spPr bwMode="auto">
          <a:xfrm rot="16200000" flipH="1">
            <a:off x="2209625" y="5770521"/>
            <a:ext cx="236421" cy="416049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965924" y="6096757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203600" y="5420796"/>
            <a:ext cx="1770917" cy="709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Core kernel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364933" y="5018364"/>
            <a:ext cx="838667" cy="402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974517" y="5018365"/>
            <a:ext cx="1199976" cy="402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58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Architecture: mixed-mode execution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u="sng"/>
              <a:t>Instrumented Mode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Controlled by Granary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Module code is dynamically translated to include instrumentation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Instrumented code is stored in and executes from a code cache</a:t>
            </a:r>
          </a:p>
          <a:p>
            <a:endParaRPr lang="en"/>
          </a:p>
          <a:p>
            <a:pPr lvl="0" rtl="0">
              <a:buNone/>
            </a:pPr>
            <a:r>
              <a:rPr lang="en" u="sng"/>
              <a:t>Native Mode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Controlled by the kernel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All non-module kernel code runs natively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6506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Instrumented Mode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Basic blocks of module code are dynamically translated and stored in a code cache.</a:t>
            </a:r>
          </a:p>
        </p:txBody>
      </p:sp>
      <p:grpSp>
        <p:nvGrpSpPr>
          <p:cNvPr id="154" name="Shape 154"/>
          <p:cNvGrpSpPr/>
          <p:nvPr/>
        </p:nvGrpSpPr>
        <p:grpSpPr>
          <a:xfrm>
            <a:off x="1139950" y="3385500"/>
            <a:ext cx="602400" cy="1390499"/>
            <a:chOff x="1139950" y="2928300"/>
            <a:chExt cx="602400" cy="1390499"/>
          </a:xfrm>
        </p:grpSpPr>
        <p:cxnSp>
          <p:nvCxnSpPr>
            <p:cNvPr id="155" name="Shape 155"/>
            <p:cNvCxnSpPr/>
            <p:nvPr/>
          </p:nvCxnSpPr>
          <p:spPr>
            <a:xfrm>
              <a:off x="1441150" y="40314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56" name="Shape 156"/>
            <p:cNvSpPr/>
            <p:nvPr/>
          </p:nvSpPr>
          <p:spPr>
            <a:xfrm>
              <a:off x="1139950" y="3215700"/>
              <a:ext cx="602400" cy="815699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cxnSp>
          <p:nvCxnSpPr>
            <p:cNvPr id="157" name="Shape 157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59223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Instrumented Mode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When execution reaches the end of a basic block, the next block is looked up in the code cache and linked.</a:t>
            </a:r>
          </a:p>
        </p:txBody>
      </p:sp>
      <p:grpSp>
        <p:nvGrpSpPr>
          <p:cNvPr id="165" name="Shape 165"/>
          <p:cNvGrpSpPr/>
          <p:nvPr/>
        </p:nvGrpSpPr>
        <p:grpSpPr>
          <a:xfrm>
            <a:off x="1139950" y="3385500"/>
            <a:ext cx="602400" cy="2206199"/>
            <a:chOff x="1139950" y="2928300"/>
            <a:chExt cx="602400" cy="2206199"/>
          </a:xfrm>
        </p:grpSpPr>
        <p:grpSp>
          <p:nvGrpSpPr>
            <p:cNvPr id="166" name="Shape 166"/>
            <p:cNvGrpSpPr/>
            <p:nvPr/>
          </p:nvGrpSpPr>
          <p:grpSpPr>
            <a:xfrm>
              <a:off x="1139950" y="3215700"/>
              <a:ext cx="602400" cy="1918799"/>
              <a:chOff x="2316925" y="2502100"/>
              <a:chExt cx="602400" cy="1918799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2316925" y="3605200"/>
                <a:ext cx="602400" cy="815699"/>
              </a:xfrm>
              <a:prstGeom prst="rect">
                <a:avLst/>
              </a:prstGeom>
              <a:solidFill>
                <a:schemeClr val="lt2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cxnSp>
            <p:nvCxnSpPr>
              <p:cNvPr id="168" name="Shape 168"/>
              <p:cNvCxnSpPr/>
              <p:nvPr/>
            </p:nvCxnSpPr>
            <p:spPr>
              <a:xfrm>
                <a:off x="2618125" y="3317800"/>
                <a:ext cx="0" cy="2873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169" name="Shape 169"/>
              <p:cNvSpPr/>
              <p:nvPr/>
            </p:nvSpPr>
            <p:spPr>
              <a:xfrm>
                <a:off x="2316925" y="25021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cxnSp>
          <p:nvCxnSpPr>
            <p:cNvPr id="170" name="Shape 170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cxnSp>
        <p:nvCxnSpPr>
          <p:cNvPr id="171" name="Shape 171"/>
          <p:cNvCxnSpPr/>
          <p:nvPr/>
        </p:nvCxnSpPr>
        <p:spPr>
          <a:xfrm>
            <a:off x="1441150" y="5591700"/>
            <a:ext cx="0" cy="28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24690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Instrumented Mode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If the next basic block is not in the code cache, then Granary dynamically caches, stores, and links that basic block.</a:t>
            </a:r>
          </a:p>
        </p:txBody>
      </p:sp>
      <p:grpSp>
        <p:nvGrpSpPr>
          <p:cNvPr id="180" name="Shape 180"/>
          <p:cNvGrpSpPr/>
          <p:nvPr/>
        </p:nvGrpSpPr>
        <p:grpSpPr>
          <a:xfrm>
            <a:off x="1139950" y="3385500"/>
            <a:ext cx="602400" cy="2206199"/>
            <a:chOff x="1139950" y="2928300"/>
            <a:chExt cx="602400" cy="2206199"/>
          </a:xfrm>
        </p:grpSpPr>
        <p:grpSp>
          <p:nvGrpSpPr>
            <p:cNvPr id="181" name="Shape 181"/>
            <p:cNvGrpSpPr/>
            <p:nvPr/>
          </p:nvGrpSpPr>
          <p:grpSpPr>
            <a:xfrm>
              <a:off x="1139950" y="3215700"/>
              <a:ext cx="602400" cy="1918799"/>
              <a:chOff x="2316925" y="2502100"/>
              <a:chExt cx="602400" cy="1918799"/>
            </a:xfrm>
          </p:grpSpPr>
          <p:sp>
            <p:nvSpPr>
              <p:cNvPr id="182" name="Shape 182"/>
              <p:cNvSpPr/>
              <p:nvPr/>
            </p:nvSpPr>
            <p:spPr>
              <a:xfrm>
                <a:off x="2316925" y="36052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cxnSp>
            <p:nvCxnSpPr>
              <p:cNvPr id="183" name="Shape 183"/>
              <p:cNvCxnSpPr/>
              <p:nvPr/>
            </p:nvCxnSpPr>
            <p:spPr>
              <a:xfrm>
                <a:off x="2618125" y="3317800"/>
                <a:ext cx="0" cy="2873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184" name="Shape 184"/>
              <p:cNvSpPr/>
              <p:nvPr/>
            </p:nvSpPr>
            <p:spPr>
              <a:xfrm>
                <a:off x="2316925" y="25021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cxnSp>
          <p:nvCxnSpPr>
            <p:cNvPr id="185" name="Shape 185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186" name="Shape 186"/>
          <p:cNvSpPr/>
          <p:nvPr/>
        </p:nvSpPr>
        <p:spPr>
          <a:xfrm>
            <a:off x="1427200" y="3466075"/>
            <a:ext cx="1853525" cy="2585650"/>
          </a:xfrm>
          <a:custGeom>
            <a:avLst/>
            <a:gdLst/>
            <a:ahLst/>
            <a:cxnLst/>
            <a:rect l="0" t="0" r="0" b="0"/>
            <a:pathLst>
              <a:path w="74141" h="103426" extrusionOk="0">
                <a:moveTo>
                  <a:pt x="0" y="86744"/>
                </a:moveTo>
                <a:cubicBezTo>
                  <a:pt x="4324" y="89524"/>
                  <a:pt x="21562" y="117883"/>
                  <a:pt x="25949" y="103426"/>
                </a:cubicBezTo>
                <a:cubicBezTo>
                  <a:pt x="30335" y="88968"/>
                  <a:pt x="18288" y="15631"/>
                  <a:pt x="26320" y="0"/>
                </a:cubicBezTo>
                <a:cubicBezTo>
                  <a:pt x="34352" y="-15631"/>
                  <a:pt x="66170" y="8031"/>
                  <a:pt x="74141" y="963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triangle" w="lg" len="lg"/>
          </a:ln>
        </p:spPr>
      </p:sp>
      <p:sp>
        <p:nvSpPr>
          <p:cNvPr id="187" name="Shape 187"/>
          <p:cNvSpPr/>
          <p:nvPr/>
        </p:nvSpPr>
        <p:spPr>
          <a:xfrm>
            <a:off x="2409575" y="3385500"/>
            <a:ext cx="4754400" cy="1028700"/>
          </a:xfrm>
          <a:prstGeom prst="diamond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" sz="2400"/>
              <a:t>transferring to module?</a:t>
            </a:r>
          </a:p>
        </p:txBody>
      </p:sp>
      <p:sp>
        <p:nvSpPr>
          <p:cNvPr id="188" name="Shape 188"/>
          <p:cNvSpPr/>
          <p:nvPr/>
        </p:nvSpPr>
        <p:spPr>
          <a:xfrm>
            <a:off x="2678325" y="4776000"/>
            <a:ext cx="602400" cy="815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grpSp>
        <p:nvGrpSpPr>
          <p:cNvPr id="189" name="Shape 189"/>
          <p:cNvGrpSpPr/>
          <p:nvPr/>
        </p:nvGrpSpPr>
        <p:grpSpPr>
          <a:xfrm>
            <a:off x="2582575" y="4096200"/>
            <a:ext cx="670250" cy="679800"/>
            <a:chOff x="2582575" y="4096200"/>
            <a:chExt cx="670250" cy="679800"/>
          </a:xfrm>
        </p:grpSpPr>
        <p:cxnSp>
          <p:nvCxnSpPr>
            <p:cNvPr id="190" name="Shape 190"/>
            <p:cNvCxnSpPr/>
            <p:nvPr/>
          </p:nvCxnSpPr>
          <p:spPr>
            <a:xfrm flipH="1">
              <a:off x="2979525" y="4096200"/>
              <a:ext cx="273299" cy="679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ash"/>
              <a:round/>
              <a:headEnd type="none" w="lg" len="lg"/>
              <a:tailEnd type="triangle" w="lg" len="lg"/>
            </a:ln>
          </p:spPr>
        </p:cxnSp>
        <p:sp>
          <p:nvSpPr>
            <p:cNvPr id="191" name="Shape 191"/>
            <p:cNvSpPr txBox="1"/>
            <p:nvPr/>
          </p:nvSpPr>
          <p:spPr>
            <a:xfrm>
              <a:off x="2582575" y="4207500"/>
              <a:ext cx="6270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spAutoFit/>
            </a:bodyPr>
            <a:lstStyle/>
            <a:p>
              <a:pPr>
                <a:buNone/>
              </a:pPr>
              <a:r>
                <a:rPr lang="en"/>
                <a:t>YES</a:t>
              </a:r>
            </a:p>
          </p:txBody>
        </p:sp>
      </p:grpSp>
      <p:cxnSp>
        <p:nvCxnSpPr>
          <p:cNvPr id="192" name="Shape 192"/>
          <p:cNvCxnSpPr/>
          <p:nvPr/>
        </p:nvCxnSpPr>
        <p:spPr>
          <a:xfrm>
            <a:off x="2979525" y="5591700"/>
            <a:ext cx="0" cy="28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95" name="Shape 195"/>
          <p:cNvGrpSpPr/>
          <p:nvPr/>
        </p:nvGrpSpPr>
        <p:grpSpPr>
          <a:xfrm>
            <a:off x="5921875" y="4150350"/>
            <a:ext cx="794950" cy="676500"/>
            <a:chOff x="3252825" y="4096200"/>
            <a:chExt cx="794950" cy="676500"/>
          </a:xfrm>
        </p:grpSpPr>
        <p:cxnSp>
          <p:nvCxnSpPr>
            <p:cNvPr id="196" name="Shape 196"/>
            <p:cNvCxnSpPr/>
            <p:nvPr/>
          </p:nvCxnSpPr>
          <p:spPr>
            <a:xfrm>
              <a:off x="3252825" y="4096200"/>
              <a:ext cx="278099" cy="676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ash"/>
              <a:round/>
              <a:headEnd type="none" w="lg" len="lg"/>
              <a:tailEnd type="triangle" w="lg" len="lg"/>
            </a:ln>
          </p:spPr>
        </p:cxnSp>
        <p:sp>
          <p:nvSpPr>
            <p:cNvPr id="197" name="Shape 197"/>
            <p:cNvSpPr txBox="1"/>
            <p:nvPr/>
          </p:nvSpPr>
          <p:spPr>
            <a:xfrm>
              <a:off x="3420775" y="4207500"/>
              <a:ext cx="6270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spAutoFit/>
            </a:bodyPr>
            <a:lstStyle/>
            <a:p>
              <a:pPr lvl="0" rtl="0">
                <a:buNone/>
              </a:pPr>
              <a:r>
                <a:rPr lang="en"/>
                <a:t>NO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2926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Instrumented Mode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If the next basic block is not in the code cache, then Granary dynamically caches, stores, and links that basic block.</a:t>
            </a:r>
          </a:p>
        </p:txBody>
      </p:sp>
      <p:grpSp>
        <p:nvGrpSpPr>
          <p:cNvPr id="204" name="Shape 204"/>
          <p:cNvGrpSpPr/>
          <p:nvPr/>
        </p:nvGrpSpPr>
        <p:grpSpPr>
          <a:xfrm>
            <a:off x="1139950" y="3385500"/>
            <a:ext cx="602400" cy="2206199"/>
            <a:chOff x="1139950" y="2928300"/>
            <a:chExt cx="602400" cy="2206199"/>
          </a:xfrm>
        </p:grpSpPr>
        <p:grpSp>
          <p:nvGrpSpPr>
            <p:cNvPr id="205" name="Shape 205"/>
            <p:cNvGrpSpPr/>
            <p:nvPr/>
          </p:nvGrpSpPr>
          <p:grpSpPr>
            <a:xfrm>
              <a:off x="1139950" y="3215700"/>
              <a:ext cx="602400" cy="1918799"/>
              <a:chOff x="2316925" y="2502100"/>
              <a:chExt cx="602400" cy="1918799"/>
            </a:xfrm>
          </p:grpSpPr>
          <p:sp>
            <p:nvSpPr>
              <p:cNvPr id="206" name="Shape 206"/>
              <p:cNvSpPr/>
              <p:nvPr/>
            </p:nvSpPr>
            <p:spPr>
              <a:xfrm>
                <a:off x="2316925" y="36052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cxnSp>
            <p:nvCxnSpPr>
              <p:cNvPr id="207" name="Shape 207"/>
              <p:cNvCxnSpPr/>
              <p:nvPr/>
            </p:nvCxnSpPr>
            <p:spPr>
              <a:xfrm>
                <a:off x="2618125" y="3317800"/>
                <a:ext cx="0" cy="2873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208" name="Shape 208"/>
              <p:cNvSpPr/>
              <p:nvPr/>
            </p:nvSpPr>
            <p:spPr>
              <a:xfrm>
                <a:off x="2316925" y="25021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cxnSp>
          <p:nvCxnSpPr>
            <p:cNvPr id="209" name="Shape 209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210" name="Shape 210"/>
          <p:cNvSpPr/>
          <p:nvPr/>
        </p:nvSpPr>
        <p:spPr>
          <a:xfrm>
            <a:off x="2678325" y="4776000"/>
            <a:ext cx="602400" cy="815699"/>
          </a:xfrm>
          <a:prstGeom prst="rect">
            <a:avLst/>
          </a:prstGeom>
          <a:solidFill>
            <a:srgbClr val="FF99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cxnSp>
        <p:nvCxnSpPr>
          <p:cNvPr id="211" name="Shape 211"/>
          <p:cNvCxnSpPr/>
          <p:nvPr/>
        </p:nvCxnSpPr>
        <p:spPr>
          <a:xfrm>
            <a:off x="2979525" y="5591700"/>
            <a:ext cx="0" cy="287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2" name="Shape 212"/>
          <p:cNvSpPr/>
          <p:nvPr/>
        </p:nvSpPr>
        <p:spPr>
          <a:xfrm>
            <a:off x="1455000" y="4429900"/>
            <a:ext cx="1529150" cy="1325250"/>
          </a:xfrm>
          <a:custGeom>
            <a:avLst/>
            <a:gdLst/>
            <a:ahLst/>
            <a:cxnLst/>
            <a:rect l="0" t="0" r="0" b="0"/>
            <a:pathLst>
              <a:path w="61166" h="53010" extrusionOk="0">
                <a:moveTo>
                  <a:pt x="0" y="47079"/>
                </a:moveTo>
                <a:cubicBezTo>
                  <a:pt x="3460" y="48067"/>
                  <a:pt x="15261" y="60856"/>
                  <a:pt x="20760" y="53010"/>
                </a:cubicBezTo>
                <a:cubicBezTo>
                  <a:pt x="26258" y="45163"/>
                  <a:pt x="26258" y="6610"/>
                  <a:pt x="32993" y="0"/>
                </a:cubicBezTo>
                <a:cubicBezTo>
                  <a:pt x="39727" y="-6610"/>
                  <a:pt x="56470" y="11120"/>
                  <a:pt x="61166" y="13345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55741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Instrumented Mode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If the last basic block ends in a control-flow transfer to the kernel, then detach.</a:t>
            </a:r>
          </a:p>
        </p:txBody>
      </p:sp>
      <p:grpSp>
        <p:nvGrpSpPr>
          <p:cNvPr id="221" name="Shape 221"/>
          <p:cNvGrpSpPr/>
          <p:nvPr/>
        </p:nvGrpSpPr>
        <p:grpSpPr>
          <a:xfrm>
            <a:off x="1139950" y="3385500"/>
            <a:ext cx="602400" cy="2206199"/>
            <a:chOff x="1139950" y="2928300"/>
            <a:chExt cx="602400" cy="2206199"/>
          </a:xfrm>
        </p:grpSpPr>
        <p:grpSp>
          <p:nvGrpSpPr>
            <p:cNvPr id="222" name="Shape 222"/>
            <p:cNvGrpSpPr/>
            <p:nvPr/>
          </p:nvGrpSpPr>
          <p:grpSpPr>
            <a:xfrm>
              <a:off x="1139950" y="3215700"/>
              <a:ext cx="602400" cy="1918799"/>
              <a:chOff x="2316925" y="2502100"/>
              <a:chExt cx="602400" cy="1918799"/>
            </a:xfrm>
          </p:grpSpPr>
          <p:sp>
            <p:nvSpPr>
              <p:cNvPr id="223" name="Shape 223"/>
              <p:cNvSpPr/>
              <p:nvPr/>
            </p:nvSpPr>
            <p:spPr>
              <a:xfrm>
                <a:off x="2316925" y="36052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  <p:cxnSp>
            <p:nvCxnSpPr>
              <p:cNvPr id="224" name="Shape 224"/>
              <p:cNvCxnSpPr/>
              <p:nvPr/>
            </p:nvCxnSpPr>
            <p:spPr>
              <a:xfrm>
                <a:off x="2618125" y="3317800"/>
                <a:ext cx="0" cy="287399"/>
              </a:xfrm>
              <a:prstGeom prst="straightConnector1">
                <a:avLst/>
              </a:prstGeom>
              <a:noFill/>
              <a:ln w="19050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225" name="Shape 225"/>
              <p:cNvSpPr/>
              <p:nvPr/>
            </p:nvSpPr>
            <p:spPr>
              <a:xfrm>
                <a:off x="2316925" y="2502100"/>
                <a:ext cx="602400" cy="815699"/>
              </a:xfrm>
              <a:prstGeom prst="rect">
                <a:avLst/>
              </a:prstGeom>
              <a:solidFill>
                <a:srgbClr val="FF9900"/>
              </a:solidFill>
              <a:ln w="19050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spAutoFit/>
              </a:bodyPr>
              <a:lstStyle/>
              <a:p>
                <a:endParaRPr/>
              </a:p>
            </p:txBody>
          </p:sp>
        </p:grpSp>
        <p:cxnSp>
          <p:nvCxnSpPr>
            <p:cNvPr id="226" name="Shape 226"/>
            <p:cNvCxnSpPr/>
            <p:nvPr/>
          </p:nvCxnSpPr>
          <p:spPr>
            <a:xfrm>
              <a:off x="1441150" y="2928300"/>
              <a:ext cx="0" cy="287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227" name="Shape 227"/>
          <p:cNvSpPr/>
          <p:nvPr/>
        </p:nvSpPr>
        <p:spPr>
          <a:xfrm>
            <a:off x="1427200" y="3466075"/>
            <a:ext cx="1853525" cy="2585650"/>
          </a:xfrm>
          <a:custGeom>
            <a:avLst/>
            <a:gdLst/>
            <a:ahLst/>
            <a:cxnLst/>
            <a:rect l="0" t="0" r="0" b="0"/>
            <a:pathLst>
              <a:path w="74141" h="103426" extrusionOk="0">
                <a:moveTo>
                  <a:pt x="0" y="86744"/>
                </a:moveTo>
                <a:cubicBezTo>
                  <a:pt x="4324" y="89524"/>
                  <a:pt x="21562" y="117883"/>
                  <a:pt x="25949" y="103426"/>
                </a:cubicBezTo>
                <a:cubicBezTo>
                  <a:pt x="30335" y="88968"/>
                  <a:pt x="18288" y="15631"/>
                  <a:pt x="26320" y="0"/>
                </a:cubicBezTo>
                <a:cubicBezTo>
                  <a:pt x="34352" y="-15631"/>
                  <a:pt x="66170" y="8031"/>
                  <a:pt x="74141" y="963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dash"/>
            <a:round/>
            <a:headEnd type="none" w="lg" len="lg"/>
            <a:tailEnd type="triangle" w="lg" len="lg"/>
          </a:ln>
        </p:spPr>
      </p:sp>
      <p:sp>
        <p:nvSpPr>
          <p:cNvPr id="228" name="Shape 228"/>
          <p:cNvSpPr/>
          <p:nvPr/>
        </p:nvSpPr>
        <p:spPr>
          <a:xfrm>
            <a:off x="2409575" y="3385500"/>
            <a:ext cx="4754400" cy="1028700"/>
          </a:xfrm>
          <a:prstGeom prst="diamond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" sz="2400"/>
              <a:t>transferring to module?</a:t>
            </a:r>
          </a:p>
        </p:txBody>
      </p:sp>
      <p:grpSp>
        <p:nvGrpSpPr>
          <p:cNvPr id="229" name="Shape 229"/>
          <p:cNvGrpSpPr/>
          <p:nvPr/>
        </p:nvGrpSpPr>
        <p:grpSpPr>
          <a:xfrm>
            <a:off x="5921875" y="4150350"/>
            <a:ext cx="794950" cy="676500"/>
            <a:chOff x="3252825" y="4096200"/>
            <a:chExt cx="794950" cy="676500"/>
          </a:xfrm>
        </p:grpSpPr>
        <p:cxnSp>
          <p:nvCxnSpPr>
            <p:cNvPr id="230" name="Shape 230"/>
            <p:cNvCxnSpPr/>
            <p:nvPr/>
          </p:nvCxnSpPr>
          <p:spPr>
            <a:xfrm>
              <a:off x="3252825" y="4096200"/>
              <a:ext cx="278099" cy="676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ash"/>
              <a:round/>
              <a:headEnd type="none" w="lg" len="lg"/>
              <a:tailEnd type="triangle" w="lg" len="lg"/>
            </a:ln>
          </p:spPr>
        </p:cxnSp>
        <p:sp>
          <p:nvSpPr>
            <p:cNvPr id="231" name="Shape 231"/>
            <p:cNvSpPr txBox="1"/>
            <p:nvPr/>
          </p:nvSpPr>
          <p:spPr>
            <a:xfrm>
              <a:off x="3420775" y="4207500"/>
              <a:ext cx="6270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spAutoFit/>
            </a:bodyPr>
            <a:lstStyle/>
            <a:p>
              <a:pPr lvl="0" rtl="0">
                <a:buNone/>
              </a:pPr>
              <a:r>
                <a:rPr lang="en"/>
                <a:t>NO</a:t>
              </a:r>
            </a:p>
          </p:txBody>
        </p:sp>
      </p:grpSp>
      <p:sp>
        <p:nvSpPr>
          <p:cNvPr id="232" name="Shape 232"/>
          <p:cNvSpPr txBox="1"/>
          <p:nvPr/>
        </p:nvSpPr>
        <p:spPr>
          <a:xfrm>
            <a:off x="5110000" y="4826850"/>
            <a:ext cx="3539999" cy="1455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2400" u="sng"/>
              <a:t>Detach</a:t>
            </a:r>
          </a:p>
          <a:p>
            <a:pPr algn="ctr">
              <a:buNone/>
            </a:pPr>
            <a:r>
              <a:rPr lang="en" sz="2400"/>
              <a:t>Switch to </a:t>
            </a:r>
            <a:r>
              <a:rPr lang="en" sz="2400" b="1"/>
              <a:t>Native Mode</a:t>
            </a:r>
          </a:p>
        </p:txBody>
      </p:sp>
      <p:grpSp>
        <p:nvGrpSpPr>
          <p:cNvPr id="235" name="Shape 235"/>
          <p:cNvGrpSpPr/>
          <p:nvPr/>
        </p:nvGrpSpPr>
        <p:grpSpPr>
          <a:xfrm>
            <a:off x="2582575" y="4096200"/>
            <a:ext cx="670250" cy="679800"/>
            <a:chOff x="2582575" y="4096200"/>
            <a:chExt cx="670250" cy="679800"/>
          </a:xfrm>
        </p:grpSpPr>
        <p:cxnSp>
          <p:nvCxnSpPr>
            <p:cNvPr id="236" name="Shape 236"/>
            <p:cNvCxnSpPr/>
            <p:nvPr/>
          </p:nvCxnSpPr>
          <p:spPr>
            <a:xfrm flipH="1">
              <a:off x="2979525" y="4096200"/>
              <a:ext cx="273299" cy="679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dash"/>
              <a:round/>
              <a:headEnd type="none" w="lg" len="lg"/>
              <a:tailEnd type="triangle" w="lg" len="lg"/>
            </a:ln>
          </p:spPr>
        </p:cxnSp>
        <p:sp>
          <p:nvSpPr>
            <p:cNvPr id="237" name="Shape 237"/>
            <p:cNvSpPr txBox="1"/>
            <p:nvPr/>
          </p:nvSpPr>
          <p:spPr>
            <a:xfrm>
              <a:off x="2582575" y="4207500"/>
              <a:ext cx="6270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spAutoFit/>
            </a:bodyPr>
            <a:lstStyle/>
            <a:p>
              <a:pPr lvl="0" rtl="0">
                <a:buNone/>
              </a:pPr>
              <a:r>
                <a:rPr lang="en"/>
                <a:t>YES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45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17917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Attacker tricks kernel to overwrite UID to root</a:t>
            </a:r>
          </a:p>
          <a:p>
            <a:r>
              <a:rPr lang="en-US" dirty="0"/>
              <a:t>Similarly, attacker can trick kernel to call kernel functions of their </a:t>
            </a:r>
            <a:r>
              <a:rPr lang="en-US" dirty="0" smtClean="0"/>
              <a:t>choosing</a:t>
            </a:r>
            <a:endParaRPr lang="en-US" dirty="0"/>
          </a:p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72742" y="3399703"/>
            <a:ext cx="3801751" cy="161866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// Kernel code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zh-CN" sz="1800" dirty="0" smtClean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void </a:t>
            </a:r>
            <a:r>
              <a:rPr lang="en-US" altLang="zh-CN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spin_lock_init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(</a:t>
            </a:r>
            <a:r>
              <a:rPr lang="en-US" altLang="zh-CN" sz="1800" dirty="0" err="1" smtClean="0">
                <a:solidFill>
                  <a:schemeClr val="tx1"/>
                </a:solidFill>
                <a:latin typeface="+mn-lt"/>
                <a:ea typeface="宋体" charset="-122"/>
              </a:rPr>
              <a:t>spinlock_t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*lock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宋体" charset="-122"/>
              </a:rPr>
              <a:t>{</a:t>
            </a:r>
            <a:endParaRPr lang="en-US" altLang="zh-CN" sz="1800" dirty="0">
              <a:solidFill>
                <a:schemeClr val="tx1"/>
              </a:solidFill>
              <a:latin typeface="+mn-lt"/>
              <a:ea typeface="宋体" charset="-122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  lock-&gt;v =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n-lt"/>
                <a:ea typeface="宋体" charset="-122"/>
              </a:rPr>
              <a:t>}</a:t>
            </a:r>
          </a:p>
        </p:txBody>
      </p:sp>
      <p:sp>
        <p:nvSpPr>
          <p:cNvPr id="8" name="矩形 30"/>
          <p:cNvSpPr/>
          <p:nvPr/>
        </p:nvSpPr>
        <p:spPr bwMode="auto">
          <a:xfrm>
            <a:off x="1241515" y="5194169"/>
            <a:ext cx="6007204" cy="1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9875" y="5304122"/>
            <a:ext cx="1139871" cy="5562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19449" y="6254665"/>
            <a:ext cx="2129270" cy="480803"/>
          </a:xfrm>
          <a:prstGeom prst="rect">
            <a:avLst/>
          </a:prstGeom>
          <a:noFill/>
          <a:ln w="25400">
            <a:noFill/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Kernel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883289" y="4809198"/>
            <a:ext cx="666586" cy="49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89746" y="4809198"/>
            <a:ext cx="1137848" cy="494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线连接符 43"/>
          <p:cNvCxnSpPr>
            <a:stCxn id="9" idx="2"/>
            <a:endCxn id="19" idx="0"/>
          </p:cNvCxnSpPr>
          <p:nvPr/>
        </p:nvCxnSpPr>
        <p:spPr bwMode="auto">
          <a:xfrm rot="16200000" flipH="1">
            <a:off x="2209625" y="5770521"/>
            <a:ext cx="236421" cy="416049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965924" y="6096757"/>
            <a:ext cx="1139871" cy="5536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Module memory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203600" y="5420796"/>
            <a:ext cx="1770917" cy="7095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  <a:prstDash val="solid"/>
            <a:round/>
            <a:headEnd/>
            <a:tailEnd/>
          </a:ln>
        </p:spPr>
        <p:txBody>
          <a:bodyPr lIns="90000" tIns="46800" rIns="90000" bIns="46800" anchor="ctr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Core kernel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tx2"/>
                </a:solidFill>
                <a:latin typeface="+mn-lt"/>
                <a:ea typeface="宋体" charset="-122"/>
              </a:rPr>
              <a:t>code</a:t>
            </a:r>
            <a:endParaRPr lang="en-US" altLang="zh-CN" sz="1800" dirty="0">
              <a:solidFill>
                <a:schemeClr val="tx2"/>
              </a:solidFill>
              <a:latin typeface="+mn-lt"/>
              <a:ea typeface="宋体" charset="-122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4364933" y="5018364"/>
            <a:ext cx="838667" cy="402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974517" y="5018365"/>
            <a:ext cx="1199976" cy="402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7"/>
          <p:cNvSpPr txBox="1"/>
          <p:nvPr/>
        </p:nvSpPr>
        <p:spPr>
          <a:xfrm>
            <a:off x="883289" y="3608869"/>
            <a:ext cx="294430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>
                <a:solidFill>
                  <a:srgbClr val="F14124"/>
                </a:solidFill>
                <a:latin typeface="Tw Cen MT"/>
                <a:cs typeface="Arial"/>
              </a:rPr>
              <a:t>// </a:t>
            </a:r>
            <a:r>
              <a:rPr lang="en-US" sz="1800" kern="0" dirty="0" smtClean="0">
                <a:solidFill>
                  <a:srgbClr val="F14124"/>
                </a:solidFill>
                <a:latin typeface="Tw Cen MT"/>
                <a:cs typeface="Arial"/>
              </a:rPr>
              <a:t>Malicious module </a:t>
            </a:r>
            <a:r>
              <a:rPr lang="en-US" sz="1800" kern="0" dirty="0">
                <a:solidFill>
                  <a:srgbClr val="F14124"/>
                </a:solidFill>
                <a:latin typeface="Tw Cen MT"/>
                <a:cs typeface="Arial"/>
              </a:rPr>
              <a:t>code</a:t>
            </a: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800" kern="0" dirty="0">
              <a:solidFill>
                <a:srgbClr val="F14124"/>
              </a:solidFill>
              <a:latin typeface="Tw Cen MT"/>
              <a:cs typeface="Arial"/>
            </a:endParaRP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kern="0" dirty="0" err="1">
                <a:solidFill>
                  <a:srgbClr val="F14124"/>
                </a:solidFill>
                <a:latin typeface="Tw Cen MT"/>
                <a:cs typeface="Arial"/>
              </a:rPr>
              <a:t>spin_lock_init</a:t>
            </a:r>
            <a:r>
              <a:rPr lang="en-US" sz="1800" kern="0" dirty="0">
                <a:solidFill>
                  <a:srgbClr val="F14124"/>
                </a:solidFill>
                <a:latin typeface="Tw Cen MT"/>
                <a:cs typeface="Arial"/>
              </a:rPr>
              <a:t>(&amp;thread-&gt;</a:t>
            </a:r>
            <a:r>
              <a:rPr lang="en-US" sz="1800" kern="0" dirty="0" err="1">
                <a:solidFill>
                  <a:srgbClr val="F14124"/>
                </a:solidFill>
                <a:latin typeface="Tw Cen MT"/>
                <a:cs typeface="Arial"/>
              </a:rPr>
              <a:t>uid</a:t>
            </a:r>
            <a:r>
              <a:rPr lang="en-US" sz="1800" kern="0" dirty="0">
                <a:solidFill>
                  <a:srgbClr val="F14124"/>
                </a:solidFill>
                <a:latin typeface="Tw Cen MT"/>
                <a:cs typeface="Arial"/>
              </a:rPr>
              <a:t>);</a:t>
            </a: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800" kern="0" dirty="0">
              <a:solidFill>
                <a:prstClr val="black"/>
              </a:solidFill>
              <a:latin typeface="Tw Cen MT"/>
              <a:cs typeface="Arial"/>
            </a:endParaRPr>
          </a:p>
        </p:txBody>
      </p:sp>
      <p:cxnSp>
        <p:nvCxnSpPr>
          <p:cNvPr id="24" name="曲线连接符 43"/>
          <p:cNvCxnSpPr>
            <a:stCxn id="9" idx="2"/>
            <a:endCxn id="25" idx="0"/>
          </p:cNvCxnSpPr>
          <p:nvPr/>
        </p:nvCxnSpPr>
        <p:spPr bwMode="auto">
          <a:xfrm rot="16200000" flipH="1">
            <a:off x="3045759" y="4934387"/>
            <a:ext cx="209442" cy="2061339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25" name="矩形 15"/>
          <p:cNvSpPr/>
          <p:nvPr/>
        </p:nvSpPr>
        <p:spPr>
          <a:xfrm>
            <a:off x="3585993" y="6069778"/>
            <a:ext cx="1190314" cy="607602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Thread UID</a:t>
            </a:r>
            <a:endParaRPr lang="en-US" sz="1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601884" y="5646269"/>
            <a:ext cx="2328955" cy="340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zh-CN" sz="1800" dirty="0" smtClean="0">
                <a:solidFill>
                  <a:schemeClr val="accent6"/>
                </a:solidFill>
                <a:latin typeface="+mn-lt"/>
                <a:ea typeface="宋体" charset="-122"/>
              </a:rPr>
              <a:t>Privilege escalation!</a:t>
            </a:r>
          </a:p>
        </p:txBody>
      </p:sp>
    </p:spTree>
    <p:extLst>
      <p:ext uri="{BB962C8B-B14F-4D97-AF65-F5344CB8AC3E}">
        <p14:creationId xmlns:p14="http://schemas.microsoft.com/office/powerpoint/2010/main" val="309349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Rootkit Defenses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Kernel APIs are not written defensively</a:t>
            </a:r>
          </a:p>
          <a:p>
            <a:pPr lvl="1"/>
            <a:r>
              <a:rPr lang="en-US" altLang="zh-CN" dirty="0" smtClean="0"/>
              <a:t>Assume modules obey implicit rules</a:t>
            </a:r>
          </a:p>
          <a:p>
            <a:pPr lvl="1"/>
            <a:r>
              <a:rPr lang="en-US" altLang="zh-CN" dirty="0" smtClean="0"/>
              <a:t>Do not check arguments, permissions, etc.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Modules cannot be trusted to follow rules</a:t>
            </a:r>
          </a:p>
          <a:p>
            <a:pPr lvl="1"/>
            <a:r>
              <a:rPr lang="en-US" altLang="zh-CN" dirty="0" smtClean="0"/>
              <a:t>Module can trick kernel into performing unexpected actions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Need to enforce rules for kernel API</a:t>
            </a:r>
          </a:p>
          <a:p>
            <a:pPr lvl="1"/>
            <a:r>
              <a:rPr lang="en-US" altLang="zh-CN" dirty="0" smtClean="0"/>
              <a:t>Analogy: system call code assumes nothing about caller, checks every assumption</a:t>
            </a:r>
          </a:p>
          <a:p>
            <a:pPr lvl="1"/>
            <a:r>
              <a:rPr lang="en-US" altLang="zh-CN" dirty="0" smtClean="0"/>
              <a:t>What are these rules?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61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Rules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Software fault isolation</a:t>
            </a:r>
          </a:p>
          <a:p>
            <a:pPr lvl="1"/>
            <a:r>
              <a:rPr lang="en-US" altLang="zh-CN" dirty="0" smtClean="0"/>
              <a:t>Module can call module functions only</a:t>
            </a:r>
          </a:p>
          <a:p>
            <a:pPr lvl="1"/>
            <a:r>
              <a:rPr lang="en-US" altLang="zh-CN" dirty="0" smtClean="0"/>
              <a:t>Module can write its own data</a:t>
            </a:r>
          </a:p>
          <a:p>
            <a:pPr lvl="1"/>
            <a:r>
              <a:rPr lang="en-US" altLang="zh-CN" dirty="0"/>
              <a:t>Module can invoke only exported kernel </a:t>
            </a:r>
            <a:r>
              <a:rPr lang="en-US" altLang="zh-CN" dirty="0" smtClean="0"/>
              <a:t>functions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Argument and return value integrity</a:t>
            </a:r>
          </a:p>
          <a:p>
            <a:pPr lvl="1"/>
            <a:r>
              <a:rPr lang="en-US" altLang="zh-CN" dirty="0" smtClean="0"/>
              <a:t>Arguments, return values passed to kernel/module are owned or can be referenced by module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Callback integrity</a:t>
            </a:r>
          </a:p>
          <a:p>
            <a:pPr lvl="1"/>
            <a:r>
              <a:rPr lang="en-US" altLang="zh-CN" dirty="0"/>
              <a:t>K</a:t>
            </a:r>
            <a:r>
              <a:rPr lang="en-US" altLang="zh-CN" dirty="0" smtClean="0"/>
              <a:t>ernel invokes callback function only if the module could have invoked callback directly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198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Integrity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to analyze modules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arguments are owned by modules</a:t>
            </a:r>
          </a:p>
          <a:p>
            <a:pPr lvl="1"/>
            <a:r>
              <a:rPr lang="en-US" dirty="0" smtClean="0"/>
              <a:t>What arguments can be referenced by modules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functions can be called by modules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Complex kernel interface</a:t>
            </a:r>
          </a:p>
          <a:p>
            <a:pPr lvl="2"/>
            <a:r>
              <a:rPr lang="en-US" dirty="0" smtClean="0"/>
              <a:t>1000s of exported kernel functions</a:t>
            </a:r>
          </a:p>
          <a:p>
            <a:pPr lvl="2"/>
            <a:r>
              <a:rPr lang="en-US" dirty="0" smtClean="0"/>
              <a:t>Lots of complex arguments to these functions</a:t>
            </a:r>
          </a:p>
          <a:p>
            <a:pPr lvl="1"/>
            <a:r>
              <a:rPr lang="en-US" dirty="0"/>
              <a:t>Sensitive kernel data exposed to modules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lobal </a:t>
            </a:r>
            <a:r>
              <a:rPr lang="en-US" dirty="0"/>
              <a:t>variables, </a:t>
            </a:r>
            <a:r>
              <a:rPr lang="en-US" dirty="0" smtClean="0"/>
              <a:t>stack, macros</a:t>
            </a:r>
            <a:r>
              <a:rPr lang="en-US" dirty="0"/>
              <a:t>, etc. </a:t>
            </a:r>
            <a:endParaRPr lang="en-US" dirty="0" smtClean="0"/>
          </a:p>
          <a:p>
            <a:pPr lvl="1"/>
            <a:r>
              <a:rPr lang="en-US" dirty="0" smtClean="0"/>
              <a:t>Modules can be distributed as binaries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996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Instrument all module code at runtime</a:t>
            </a:r>
          </a:p>
          <a:p>
            <a:pPr lvl="1"/>
            <a:r>
              <a:rPr lang="en-US" dirty="0" smtClean="0"/>
              <a:t>Add module and kernel interface </a:t>
            </a:r>
            <a:r>
              <a:rPr lang="en-US" dirty="0" smtClean="0">
                <a:solidFill>
                  <a:srgbClr val="FF0000"/>
                </a:solidFill>
              </a:rPr>
              <a:t>wrappers</a:t>
            </a:r>
          </a:p>
          <a:p>
            <a:pPr lvl="2"/>
            <a:r>
              <a:rPr lang="en-US" dirty="0" smtClean="0"/>
              <a:t>Allows mediating control transfers between kernel &amp; modules</a:t>
            </a:r>
          </a:p>
          <a:p>
            <a:pPr lvl="1"/>
            <a:r>
              <a:rPr lang="en-US" dirty="0" smtClean="0"/>
              <a:t>Verify memory accesses by modules using </a:t>
            </a:r>
            <a:r>
              <a:rPr lang="en-US" dirty="0" err="1" smtClean="0">
                <a:solidFill>
                  <a:srgbClr val="FF0000"/>
                </a:solidFill>
              </a:rPr>
              <a:t>watchpoints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Allows mediating all communication between kernel &amp; modules</a:t>
            </a:r>
          </a:p>
          <a:p>
            <a:pPr lvl="4"/>
            <a:endParaRPr lang="en-US" dirty="0" smtClean="0"/>
          </a:p>
          <a:p>
            <a:r>
              <a:rPr lang="en-US" dirty="0"/>
              <a:t>Use dynamic binary translation (DBT)</a:t>
            </a:r>
          </a:p>
          <a:p>
            <a:pPr lvl="1"/>
            <a:r>
              <a:rPr lang="en-US" dirty="0"/>
              <a:t>Rewrite </a:t>
            </a:r>
            <a:r>
              <a:rPr lang="en-US" dirty="0" smtClean="0"/>
              <a:t>binary module </a:t>
            </a:r>
            <a:r>
              <a:rPr lang="en-US" dirty="0"/>
              <a:t>code on-the-fly during </a:t>
            </a:r>
            <a:r>
              <a:rPr lang="en-US" dirty="0" smtClean="0"/>
              <a:t>execution</a:t>
            </a:r>
          </a:p>
          <a:p>
            <a:pPr lvl="1"/>
            <a:r>
              <a:rPr lang="en" dirty="0" smtClean="0"/>
              <a:t>Requires </a:t>
            </a:r>
            <a:r>
              <a:rPr lang="en" dirty="0"/>
              <a:t>no module sources to be </a:t>
            </a:r>
            <a:r>
              <a:rPr lang="en" dirty="0" smtClean="0"/>
              <a:t>available</a:t>
            </a:r>
          </a:p>
          <a:p>
            <a:pPr lvl="4"/>
            <a:endParaRPr lang="en" dirty="0" smtClean="0"/>
          </a:p>
          <a:p>
            <a:r>
              <a:rPr lang="en-US" dirty="0" smtClean="0"/>
              <a:t>Use static type information of kernel data structures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Enables powerful methods for module analysis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F3DF379-0CF8-48F8-A7DB-929F54558632}" type="slidenum">
              <a:rPr lang="en-IN" smtClean="0"/>
              <a:pPr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396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374A9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9050">
          <a:solidFill>
            <a:schemeClr val="accent3"/>
          </a:solidFill>
          <a:round/>
          <a:headEnd/>
          <a:tailEnd/>
        </a:ln>
      </a:spPr>
      <a:bodyPr lIns="90000" tIns="46800" rIns="90000" bIns="46800" rtlCol="0" anchor="ctr"/>
      <a:lstStyle>
        <a:defPPr>
          <a:tabLst>
            <a:tab pos="0" algn="l"/>
            <a:tab pos="457200" algn="l"/>
            <a:tab pos="914400" algn="l"/>
            <a:tab pos="1371600" algn="l"/>
            <a:tab pos="1828800" algn="l"/>
            <a:tab pos="2286000" algn="l"/>
            <a:tab pos="2743200" algn="l"/>
            <a:tab pos="3200400" algn="l"/>
            <a:tab pos="3657600" algn="l"/>
            <a:tab pos="4114800" algn="l"/>
            <a:tab pos="4572000" algn="l"/>
            <a:tab pos="5029200" algn="l"/>
            <a:tab pos="5486400" algn="l"/>
            <a:tab pos="5943600" algn="l"/>
            <a:tab pos="6400800" algn="l"/>
            <a:tab pos="6858000" algn="l"/>
            <a:tab pos="7315200" algn="l"/>
            <a:tab pos="7772400" algn="l"/>
            <a:tab pos="8229600" algn="l"/>
            <a:tab pos="8686800" algn="l"/>
            <a:tab pos="9144000" algn="l"/>
          </a:tabLst>
          <a:defRPr sz="1800" dirty="0" smtClean="0">
            <a:solidFill>
              <a:schemeClr val="tx1"/>
            </a:solidFill>
            <a:latin typeface="+mn-lt"/>
            <a:ea typeface="宋体" charset="-122"/>
          </a:defRPr>
        </a:defPPr>
      </a:lstStyle>
    </a:spDef>
    <a:lnDef>
      <a:spPr>
        <a:ln>
          <a:solidFill>
            <a:schemeClr val="accent2"/>
          </a:solidFill>
          <a:headEnd type="none" w="med" len="med"/>
          <a:tailEnd type="triangle" w="med" len="lg"/>
        </a:ln>
      </a:spPr>
      <a:bodyPr/>
      <a:lstStyle/>
      <a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2527</Words>
  <Application>Microsoft Office PowerPoint</Application>
  <PresentationFormat>On-screen Show (4:3)</PresentationFormat>
  <Paragraphs>567</Paragraphs>
  <Slides>45</Slides>
  <Notes>23</Notes>
  <HiddenSlides>26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Median</vt:lpstr>
      <vt:lpstr>Knowledge Base for the Linux Kernel</vt:lpstr>
      <vt:lpstr>Motivation</vt:lpstr>
      <vt:lpstr>Goals of this Project</vt:lpstr>
      <vt:lpstr>Module Behavior</vt:lpstr>
      <vt:lpstr>Attack</vt:lpstr>
      <vt:lpstr>Challenges in Rootkit Defenses </vt:lpstr>
      <vt:lpstr>Integrity Rules</vt:lpstr>
      <vt:lpstr>Enforcing Integrity</vt:lpstr>
      <vt:lpstr>Approach</vt:lpstr>
      <vt:lpstr>Overview of Granary</vt:lpstr>
      <vt:lpstr>Entering/Exiting Instrumentation</vt:lpstr>
      <vt:lpstr>Exiting Instrumentation</vt:lpstr>
      <vt:lpstr>Wrappers</vt:lpstr>
      <vt:lpstr>Automatic Wrapper Generation</vt:lpstr>
      <vt:lpstr>Instrumenting Data Accesses</vt:lpstr>
      <vt:lpstr>Type-Specific Watchpoints</vt:lpstr>
      <vt:lpstr>Current Status</vt:lpstr>
      <vt:lpstr>Future Work</vt:lpstr>
      <vt:lpstr>Thanks!</vt:lpstr>
      <vt:lpstr>Expected Results</vt:lpstr>
      <vt:lpstr>Focus of the Project</vt:lpstr>
      <vt:lpstr>Importance of Kernel Security</vt:lpstr>
      <vt:lpstr>Attacking the Kernel</vt:lpstr>
      <vt:lpstr>Kernel Rootkits</vt:lpstr>
      <vt:lpstr>How do Kernel Rootkits Work?</vt:lpstr>
      <vt:lpstr>Understanding Rootkits</vt:lpstr>
      <vt:lpstr>Vulnerabilities in Linux Kernel</vt:lpstr>
      <vt:lpstr>Security Threat</vt:lpstr>
      <vt:lpstr>Existing Approaches</vt:lpstr>
      <vt:lpstr>User-Level Drivers</vt:lpstr>
      <vt:lpstr>Type-Safe Languages</vt:lpstr>
      <vt:lpstr>Software Fault Isolation (SFI)</vt:lpstr>
      <vt:lpstr>Challenges</vt:lpstr>
      <vt:lpstr>System Overview</vt:lpstr>
      <vt:lpstr>Entering/Exiting Instrumentation</vt:lpstr>
      <vt:lpstr>Exiting Instrumentation</vt:lpstr>
      <vt:lpstr>Exiting Instrumentation - Example</vt:lpstr>
      <vt:lpstr>Static Analysis</vt:lpstr>
      <vt:lpstr>Other Applications</vt:lpstr>
      <vt:lpstr>Architecture: mixed-mode execution</vt:lpstr>
      <vt:lpstr>Instrumented Mode</vt:lpstr>
      <vt:lpstr>Instrumented Mode</vt:lpstr>
      <vt:lpstr>Instrumented Mode</vt:lpstr>
      <vt:lpstr>Instrumented Mode</vt:lpstr>
      <vt:lpstr>Instrumented Mode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Granary: Comprehensive Kernel Module Analysis</dc:title>
  <cp:lastModifiedBy>Ashvin Goel</cp:lastModifiedBy>
  <cp:revision>307</cp:revision>
  <dcterms:modified xsi:type="dcterms:W3CDTF">2013-05-02T18:32:48Z</dcterms:modified>
</cp:coreProperties>
</file>